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118" r:id="rId2"/>
    <p:sldId id="2238" r:id="rId3"/>
    <p:sldId id="2186" r:id="rId4"/>
    <p:sldId id="2157" r:id="rId5"/>
    <p:sldId id="2249" r:id="rId6"/>
    <p:sldId id="2262" r:id="rId7"/>
    <p:sldId id="2201" r:id="rId8"/>
    <p:sldId id="2189" r:id="rId9"/>
    <p:sldId id="2131" r:id="rId10"/>
    <p:sldId id="2132" r:id="rId11"/>
    <p:sldId id="2248" r:id="rId12"/>
    <p:sldId id="2160" r:id="rId13"/>
    <p:sldId id="2250" r:id="rId14"/>
    <p:sldId id="2164" r:id="rId15"/>
    <p:sldId id="2232" r:id="rId16"/>
    <p:sldId id="2165" r:id="rId17"/>
    <p:sldId id="2234" r:id="rId18"/>
    <p:sldId id="2246" r:id="rId19"/>
    <p:sldId id="2233" r:id="rId20"/>
    <p:sldId id="2166" r:id="rId21"/>
    <p:sldId id="2257" r:id="rId22"/>
    <p:sldId id="2170" r:id="rId23"/>
    <p:sldId id="2202" r:id="rId24"/>
    <p:sldId id="2229" r:id="rId25"/>
    <p:sldId id="2198" r:id="rId26"/>
    <p:sldId id="2200" r:id="rId27"/>
    <p:sldId id="2220" r:id="rId28"/>
    <p:sldId id="2254" r:id="rId29"/>
    <p:sldId id="2194" r:id="rId30"/>
    <p:sldId id="2258" r:id="rId31"/>
    <p:sldId id="2259" r:id="rId32"/>
    <p:sldId id="2260" r:id="rId33"/>
    <p:sldId id="2261" r:id="rId34"/>
    <p:sldId id="2227" r:id="rId35"/>
    <p:sldId id="2190" r:id="rId36"/>
    <p:sldId id="2177" r:id="rId37"/>
    <p:sldId id="2191" r:id="rId38"/>
    <p:sldId id="2225" r:id="rId39"/>
    <p:sldId id="2244" r:id="rId40"/>
    <p:sldId id="2176" r:id="rId41"/>
    <p:sldId id="2226" r:id="rId42"/>
    <p:sldId id="2247" r:id="rId43"/>
    <p:sldId id="2236" r:id="rId44"/>
    <p:sldId id="2251" r:id="rId45"/>
    <p:sldId id="2167" r:id="rId46"/>
    <p:sldId id="2179" r:id="rId47"/>
    <p:sldId id="2256" r:id="rId48"/>
    <p:sldId id="2206" r:id="rId49"/>
    <p:sldId id="2240" r:id="rId50"/>
    <p:sldId id="2252" r:id="rId51"/>
    <p:sldId id="2214" r:id="rId52"/>
    <p:sldId id="614" r:id="rId53"/>
    <p:sldId id="2210" r:id="rId54"/>
    <p:sldId id="2241" r:id="rId55"/>
    <p:sldId id="2215" r:id="rId56"/>
    <p:sldId id="2228" r:id="rId57"/>
    <p:sldId id="2245" r:id="rId58"/>
    <p:sldId id="2253" r:id="rId59"/>
    <p:sldId id="2219" r:id="rId60"/>
    <p:sldId id="2169" r:id="rId61"/>
    <p:sldId id="2213" r:id="rId62"/>
    <p:sldId id="2212" r:id="rId63"/>
    <p:sldId id="2204" r:id="rId64"/>
    <p:sldId id="2208" r:id="rId65"/>
    <p:sldId id="2224" r:id="rId66"/>
    <p:sldId id="2193" r:id="rId67"/>
    <p:sldId id="2161" r:id="rId68"/>
    <p:sldId id="2205" r:id="rId69"/>
    <p:sldId id="2211" r:id="rId70"/>
    <p:sldId id="2217" r:id="rId71"/>
    <p:sldId id="2159" r:id="rId72"/>
    <p:sldId id="2197" r:id="rId7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37"/>
    <a:srgbClr val="CCFF66"/>
    <a:srgbClr val="FF5050"/>
    <a:srgbClr val="33A8FF"/>
    <a:srgbClr val="008000"/>
    <a:srgbClr val="E2AC00"/>
    <a:srgbClr val="FFFF00"/>
    <a:srgbClr val="F37BEA"/>
    <a:srgbClr val="0099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1CD45-2FEB-B366-879D-ECAF6345DAC8}" v="133" dt="2020-07-29T18:46:52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2" autoAdjust="0"/>
    <p:restoredTop sz="71312" autoAdjust="0"/>
  </p:normalViewPr>
  <p:slideViewPr>
    <p:cSldViewPr>
      <p:cViewPr varScale="1">
        <p:scale>
          <a:sx n="55" d="100"/>
          <a:sy n="55" d="100"/>
        </p:scale>
        <p:origin x="1506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u, Shinhan" userId="S::shius@msu.edu::7f20f742-5fcf-4b38-afd0-5747b3faee5c" providerId="AD" clId="Web-{A941CD45-2FEB-B366-879D-ECAF6345DAC8}"/>
    <pc:docChg chg="modSld">
      <pc:chgData name="Shiu, Shinhan" userId="S::shius@msu.edu::7f20f742-5fcf-4b38-afd0-5747b3faee5c" providerId="AD" clId="Web-{A941CD45-2FEB-B366-879D-ECAF6345DAC8}" dt="2020-07-29T18:46:52.035" v="117" actId="20577"/>
      <pc:docMkLst>
        <pc:docMk/>
      </pc:docMkLst>
      <pc:sldChg chg="delSp">
        <pc:chgData name="Shiu, Shinhan" userId="S::shius@msu.edu::7f20f742-5fcf-4b38-afd0-5747b3faee5c" providerId="AD" clId="Web-{A941CD45-2FEB-B366-879D-ECAF6345DAC8}" dt="2020-07-29T18:41:17.397" v="0"/>
        <pc:sldMkLst>
          <pc:docMk/>
          <pc:sldMk cId="2213159823" sldId="2160"/>
        </pc:sldMkLst>
        <pc:spChg chg="del">
          <ac:chgData name="Shiu, Shinhan" userId="S::shius@msu.edu::7f20f742-5fcf-4b38-afd0-5747b3faee5c" providerId="AD" clId="Web-{A941CD45-2FEB-B366-879D-ECAF6345DAC8}" dt="2020-07-29T18:41:17.397" v="0"/>
          <ac:spMkLst>
            <pc:docMk/>
            <pc:sldMk cId="2213159823" sldId="2160"/>
            <ac:spMk id="18" creationId="{3EB983CB-563B-45C1-9149-B2CD3E5A295D}"/>
          </ac:spMkLst>
        </pc:spChg>
      </pc:sldChg>
      <pc:sldChg chg="modSp">
        <pc:chgData name="Shiu, Shinhan" userId="S::shius@msu.edu::7f20f742-5fcf-4b38-afd0-5747b3faee5c" providerId="AD" clId="Web-{A941CD45-2FEB-B366-879D-ECAF6345DAC8}" dt="2020-07-29T18:46:52.035" v="117" actId="20577"/>
        <pc:sldMkLst>
          <pc:docMk/>
          <pc:sldMk cId="4168560990" sldId="2166"/>
        </pc:sldMkLst>
        <pc:spChg chg="mod">
          <ac:chgData name="Shiu, Shinhan" userId="S::shius@msu.edu::7f20f742-5fcf-4b38-afd0-5747b3faee5c" providerId="AD" clId="Web-{A941CD45-2FEB-B366-879D-ECAF6345DAC8}" dt="2020-07-29T18:46:52.035" v="117" actId="20577"/>
          <ac:spMkLst>
            <pc:docMk/>
            <pc:sldMk cId="4168560990" sldId="2166"/>
            <ac:spMk id="19" creationId="{4C1A7494-A511-4F47-8E7B-1746130877A6}"/>
          </ac:spMkLst>
        </pc:spChg>
      </pc:sldChg>
      <pc:sldChg chg="delSp modSp delAnim">
        <pc:chgData name="Shiu, Shinhan" userId="S::shius@msu.edu::7f20f742-5fcf-4b38-afd0-5747b3faee5c" providerId="AD" clId="Web-{A941CD45-2FEB-B366-879D-ECAF6345DAC8}" dt="2020-07-29T18:43:28.677" v="23" actId="1076"/>
        <pc:sldMkLst>
          <pc:docMk/>
          <pc:sldMk cId="964705648" sldId="2234"/>
        </pc:sldMkLst>
        <pc:spChg chg="mod">
          <ac:chgData name="Shiu, Shinhan" userId="S::shius@msu.edu::7f20f742-5fcf-4b38-afd0-5747b3faee5c" providerId="AD" clId="Web-{A941CD45-2FEB-B366-879D-ECAF6345DAC8}" dt="2020-07-29T18:43:28.677" v="23" actId="1076"/>
          <ac:spMkLst>
            <pc:docMk/>
            <pc:sldMk cId="964705648" sldId="2234"/>
            <ac:spMk id="10" creationId="{D1D446E7-D773-4E8C-A4EF-58F0BB64C044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5"/>
          <ac:spMkLst>
            <pc:docMk/>
            <pc:sldMk cId="964705648" sldId="2234"/>
            <ac:spMk id="12" creationId="{5DEB42CF-32C0-4F0A-A378-4C768B2E76A2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3"/>
          <ac:spMkLst>
            <pc:docMk/>
            <pc:sldMk cId="964705648" sldId="2234"/>
            <ac:spMk id="23" creationId="{FDD28E3A-0732-4CBC-9805-4DB648C8AA79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2"/>
          <ac:spMkLst>
            <pc:docMk/>
            <pc:sldMk cId="964705648" sldId="2234"/>
            <ac:spMk id="25" creationId="{3F94C150-3A43-447A-82E4-73A11CCAD58D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1"/>
          <ac:spMkLst>
            <pc:docMk/>
            <pc:sldMk cId="964705648" sldId="2234"/>
            <ac:spMk id="27" creationId="{413C65D2-142A-4A83-B4DE-3421A624EEB1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0"/>
          <ac:spMkLst>
            <pc:docMk/>
            <pc:sldMk cId="964705648" sldId="2234"/>
            <ac:spMk id="30" creationId="{274CE1D7-B81B-4D97-A566-7E54275CB4E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9"/>
          <ac:spMkLst>
            <pc:docMk/>
            <pc:sldMk cId="964705648" sldId="2234"/>
            <ac:spMk id="31" creationId="{B76D8D13-66C1-474F-A8DA-5ACBAEC9F20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8"/>
          <ac:spMkLst>
            <pc:docMk/>
            <pc:sldMk cId="964705648" sldId="2234"/>
            <ac:spMk id="32" creationId="{7E7F8698-CD00-4095-9225-B1149DC2B227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6"/>
          <ac:spMkLst>
            <pc:docMk/>
            <pc:sldMk cId="964705648" sldId="2234"/>
            <ac:spMk id="42" creationId="{C3611086-1BEB-47A1-A8DD-42B1F0363A83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5"/>
          <ac:spMkLst>
            <pc:docMk/>
            <pc:sldMk cId="964705648" sldId="2234"/>
            <ac:spMk id="43" creationId="{4347E3B9-0BB2-455F-AAB3-5C5A45E3F476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3"/>
          <ac:spMkLst>
            <pc:docMk/>
            <pc:sldMk cId="964705648" sldId="2234"/>
            <ac:spMk id="54" creationId="{9967AA17-AB0B-4AAA-9FE9-CF81B52AF059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2"/>
          <ac:spMkLst>
            <pc:docMk/>
            <pc:sldMk cId="964705648" sldId="2234"/>
            <ac:spMk id="55" creationId="{4B93D1D8-8333-4826-BFF9-EF40C6DE5FAC}"/>
          </ac:spMkLst>
        </pc:spChg>
        <pc:grpChg chg="mod">
          <ac:chgData name="Shiu, Shinhan" userId="S::shius@msu.edu::7f20f742-5fcf-4b38-afd0-5747b3faee5c" providerId="AD" clId="Web-{A941CD45-2FEB-B366-879D-ECAF6345DAC8}" dt="2020-07-29T18:43:13.521" v="16" actId="1076"/>
          <ac:grpSpMkLst>
            <pc:docMk/>
            <pc:sldMk cId="964705648" sldId="2234"/>
            <ac:grpSpMk id="4" creationId="{FB3C77CA-EEAC-4C78-88B4-9AA4DDCDF940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709" v="14"/>
          <ac:grpSpMkLst>
            <pc:docMk/>
            <pc:sldMk cId="964705648" sldId="2234"/>
            <ac:grpSpMk id="56" creationId="{CD1A8458-661D-4192-AB97-CB2DA228BF1D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93" v="7"/>
          <ac:grpSpMkLst>
            <pc:docMk/>
            <pc:sldMk cId="964705648" sldId="2234"/>
            <ac:grpSpMk id="57" creationId="{1DC188D0-8C6E-48DD-A837-67C45E2A6C14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79" v="4"/>
          <ac:grpSpMkLst>
            <pc:docMk/>
            <pc:sldMk cId="964705648" sldId="2234"/>
            <ac:grpSpMk id="58" creationId="{7DDD6AED-DED9-40BA-9D7E-F6C715502E50}"/>
          </ac:grpSpMkLst>
        </pc:grpChg>
        <pc:picChg chg="mod">
          <ac:chgData name="Shiu, Shinhan" userId="S::shius@msu.edu::7f20f742-5fcf-4b38-afd0-5747b3faee5c" providerId="AD" clId="Web-{A941CD45-2FEB-B366-879D-ECAF6345DAC8}" dt="2020-07-29T18:43:28.224" v="22" actId="1076"/>
          <ac:picMkLst>
            <pc:docMk/>
            <pc:sldMk cId="964705648" sldId="2234"/>
            <ac:picMk id="9" creationId="{7D92191D-17E4-4B00-B3F7-D6F31C597260}"/>
          </ac:picMkLst>
        </pc:picChg>
      </pc:sldChg>
      <pc:sldChg chg="delSp modSp">
        <pc:chgData name="Shiu, Shinhan" userId="S::shius@msu.edu::7f20f742-5fcf-4b38-afd0-5747b3faee5c" providerId="AD" clId="Web-{A941CD45-2FEB-B366-879D-ECAF6345DAC8}" dt="2020-07-29T18:46:25.941" v="115" actId="20577"/>
        <pc:sldMkLst>
          <pc:docMk/>
          <pc:sldMk cId="476747865" sldId="2246"/>
        </pc:sldMkLst>
        <pc:spChg chg="mod">
          <ac:chgData name="Shiu, Shinhan" userId="S::shius@msu.edu::7f20f742-5fcf-4b38-afd0-5747b3faee5c" providerId="AD" clId="Web-{A941CD45-2FEB-B366-879D-ECAF6345DAC8}" dt="2020-07-29T18:46:25.941" v="115" actId="20577"/>
          <ac:spMkLst>
            <pc:docMk/>
            <pc:sldMk cId="476747865" sldId="2246"/>
            <ac:spMk id="6" creationId="{335E2381-75DF-4D07-B607-BF388CB3B38F}"/>
          </ac:spMkLst>
        </pc:spChg>
        <pc:spChg chg="del">
          <ac:chgData name="Shiu, Shinhan" userId="S::shius@msu.edu::7f20f742-5fcf-4b38-afd0-5747b3faee5c" providerId="AD" clId="Web-{A941CD45-2FEB-B366-879D-ECAF6345DAC8}" dt="2020-07-29T18:43:04.599" v="1"/>
          <ac:spMkLst>
            <pc:docMk/>
            <pc:sldMk cId="476747865" sldId="2246"/>
            <ac:spMk id="10" creationId="{8652EABB-DC32-490A-9125-707C697E3975}"/>
          </ac:spMkLst>
        </pc:spChg>
        <pc:graphicFrameChg chg="mod modGraphic">
          <ac:chgData name="Shiu, Shinhan" userId="S::shius@msu.edu::7f20f742-5fcf-4b38-afd0-5747b3faee5c" providerId="AD" clId="Web-{A941CD45-2FEB-B366-879D-ECAF6345DAC8}" dt="2020-07-29T18:44:32.208" v="93"/>
          <ac:graphicFrameMkLst>
            <pc:docMk/>
            <pc:sldMk cId="476747865" sldId="2246"/>
            <ac:graphicFrameMk id="21" creationId="{0CCF7581-DABA-4BC0-B9A8-34E3E8750BD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Presentation\190803%20ASPB\data\pubmed_ml_190801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828114032758363"/>
          <c:y val="5.5508310940901417E-2"/>
          <c:w val="0.60880915163459293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# of papers</a:t>
                </a:r>
              </a:p>
            </c:rich>
          </c:tx>
          <c:layout>
            <c:manualLayout>
              <c:xMode val="edge"/>
              <c:yMode val="edge"/>
              <c:x val="0"/>
              <c:y val="0.516676274509214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C-419A-83AE-C54FE8A0DE9B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4C-419A-83AE-C54FE8A0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3-4E84-B1DD-E80C1344B366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3-4E84-B1DD-E80C1344B366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3-4E84-B1DD-E80C1344B3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33-4E84-B1DD-E80C1344B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33-4E84-B1DD-E80C1344B3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33-4E84-B1DD-E80C1344B3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33-4E84-B1DD-E80C1344B366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33-4E84-B1DD-E80C1344B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80745704811654"/>
          <c:y val="5.5508310940901417E-2"/>
          <c:w val="0.6675655329006493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57</c:v>
                </c:pt>
                <c:pt idx="1">
                  <c:v>81</c:v>
                </c:pt>
                <c:pt idx="2">
                  <c:v>97</c:v>
                </c:pt>
                <c:pt idx="3">
                  <c:v>120</c:v>
                </c:pt>
                <c:pt idx="4">
                  <c:v>183</c:v>
                </c:pt>
                <c:pt idx="5">
                  <c:v>247</c:v>
                </c:pt>
                <c:pt idx="6">
                  <c:v>322</c:v>
                </c:pt>
                <c:pt idx="7">
                  <c:v>409</c:v>
                </c:pt>
                <c:pt idx="8">
                  <c:v>498</c:v>
                </c:pt>
                <c:pt idx="9">
                  <c:v>595</c:v>
                </c:pt>
                <c:pt idx="10">
                  <c:v>712</c:v>
                </c:pt>
                <c:pt idx="11">
                  <c:v>1137</c:v>
                </c:pt>
                <c:pt idx="12">
                  <c:v>1484</c:v>
                </c:pt>
                <c:pt idx="13">
                  <c:v>1921</c:v>
                </c:pt>
                <c:pt idx="14">
                  <c:v>2403</c:v>
                </c:pt>
                <c:pt idx="15">
                  <c:v>3274</c:v>
                </c:pt>
                <c:pt idx="16">
                  <c:v>3885</c:v>
                </c:pt>
                <c:pt idx="17">
                  <c:v>5211</c:v>
                </c:pt>
                <c:pt idx="18">
                  <c:v>8147</c:v>
                </c:pt>
                <c:pt idx="19">
                  <c:v>11415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6-4AE0-A422-2D62DDC22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697417879730276"/>
          <c:y val="5.5508310940901417E-2"/>
          <c:w val="0.63839883149567955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33</c:v>
                </c:pt>
                <c:pt idx="1">
                  <c:v>101</c:v>
                </c:pt>
                <c:pt idx="2">
                  <c:v>217</c:v>
                </c:pt>
                <c:pt idx="3">
                  <c:v>400</c:v>
                </c:pt>
                <c:pt idx="4">
                  <c:v>566</c:v>
                </c:pt>
                <c:pt idx="5">
                  <c:v>830</c:v>
                </c:pt>
                <c:pt idx="6">
                  <c:v>1098</c:v>
                </c:pt>
                <c:pt idx="7">
                  <c:v>1354</c:v>
                </c:pt>
                <c:pt idx="8">
                  <c:v>1669</c:v>
                </c:pt>
                <c:pt idx="9">
                  <c:v>1966</c:v>
                </c:pt>
                <c:pt idx="10">
                  <c:v>2674</c:v>
                </c:pt>
                <c:pt idx="11">
                  <c:v>3722</c:v>
                </c:pt>
                <c:pt idx="12">
                  <c:v>5701</c:v>
                </c:pt>
                <c:pt idx="13">
                  <c:v>7355</c:v>
                </c:pt>
                <c:pt idx="14">
                  <c:v>8428</c:v>
                </c:pt>
                <c:pt idx="15">
                  <c:v>9568</c:v>
                </c:pt>
                <c:pt idx="16">
                  <c:v>10774</c:v>
                </c:pt>
                <c:pt idx="17">
                  <c:v>12169</c:v>
                </c:pt>
                <c:pt idx="18">
                  <c:v>13610</c:v>
                </c:pt>
                <c:pt idx="19">
                  <c:v>15808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37-43F1-BC7C-225CEEEEF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800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614085503308893"/>
          <c:y val="5.5508310940901417E-2"/>
          <c:w val="0.60923215525989349"/>
          <c:h val="0.72994285099458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100307</c:v>
                </c:pt>
                <c:pt idx="1">
                  <c:v>105404</c:v>
                </c:pt>
                <c:pt idx="2">
                  <c:v>109351</c:v>
                </c:pt>
                <c:pt idx="3">
                  <c:v>117388</c:v>
                </c:pt>
                <c:pt idx="4">
                  <c:v>126005</c:v>
                </c:pt>
                <c:pt idx="5">
                  <c:v>136708</c:v>
                </c:pt>
                <c:pt idx="6">
                  <c:v>146514</c:v>
                </c:pt>
                <c:pt idx="7">
                  <c:v>153556</c:v>
                </c:pt>
                <c:pt idx="8">
                  <c:v>161707</c:v>
                </c:pt>
                <c:pt idx="9">
                  <c:v>171257</c:v>
                </c:pt>
                <c:pt idx="10">
                  <c:v>183841</c:v>
                </c:pt>
                <c:pt idx="11">
                  <c:v>197050</c:v>
                </c:pt>
                <c:pt idx="12">
                  <c:v>207726</c:v>
                </c:pt>
                <c:pt idx="13">
                  <c:v>216473</c:v>
                </c:pt>
                <c:pt idx="14">
                  <c:v>223195</c:v>
                </c:pt>
                <c:pt idx="15">
                  <c:v>228329</c:v>
                </c:pt>
                <c:pt idx="16">
                  <c:v>223982</c:v>
                </c:pt>
                <c:pt idx="17">
                  <c:v>222796</c:v>
                </c:pt>
                <c:pt idx="18">
                  <c:v>224227</c:v>
                </c:pt>
                <c:pt idx="19">
                  <c:v>205708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5-41D7-9EE4-EACAC6858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10"/>
        <c:axId val="1635931743"/>
        <c:axId val="136075599"/>
      </c:bar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papers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7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23-4707-9150-D0AE67A24D5D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2E-4B79-B450-43A80885EDD3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23-4707-9150-D0AE67A24D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2E-4B79-B450-43A80885EDD3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18668</c:v>
                </c:pt>
                <c:pt idx="1">
                  <c:v>1027</c:v>
                </c:pt>
                <c:pt idx="2">
                  <c:v>15626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3-4707-9150-D0AE67A24D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5F7-491D-BCDA-2619AB723C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5F7-491D-BCDA-2619AB723C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5F7-491D-BCDA-2619AB723C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5F7-491D-BCDA-2619AB723CCA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35321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5E4-4AB5-A142-B3EF6823F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0-410B-A20C-7FBD2EF5348B}"/>
              </c:ext>
            </c:extLst>
          </c:dPt>
          <c:dPt>
            <c:idx val="1"/>
            <c:bubble3D val="0"/>
            <c:spPr>
              <a:solidFill>
                <a:srgbClr val="D1630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0-410B-A20C-7FBD2EF5348B}"/>
              </c:ext>
            </c:extLst>
          </c:dPt>
          <c:dPt>
            <c:idx val="2"/>
            <c:bubble3D val="0"/>
            <c:explosion val="3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43288</c:v>
                </c:pt>
                <c:pt idx="1">
                  <c:v>20441</c:v>
                </c:pt>
                <c:pt idx="2">
                  <c:v>32976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E0-410B-A20C-7FBD2EF534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4E0-410B-A20C-7FBD2EF534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4E0-410B-A20C-7FBD2EF534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4E0-410B-A20C-7FBD2EF534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4E0-410B-A20C-7FBD2EF5348B}"/>
              </c:ext>
            </c:extLst>
          </c:dPt>
          <c:cat>
            <c:strRef>
              <c:f>Sheet1!$A$2:$A$5</c:f>
              <c:strCache>
                <c:ptCount val="3"/>
                <c:pt idx="0">
                  <c:v>Human</c:v>
                </c:pt>
                <c:pt idx="1">
                  <c:v>Plant</c:v>
                </c:pt>
                <c:pt idx="2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96705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4E0-410B-A20C-7FBD2EF53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Not 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Sheet1!$C$6:$C$10</c:f>
              <c:numCache>
                <c:formatCode>General</c:formatCode>
                <c:ptCount val="5"/>
                <c:pt idx="0">
                  <c:v>290</c:v>
                </c:pt>
                <c:pt idx="1">
                  <c:v>124</c:v>
                </c:pt>
                <c:pt idx="2">
                  <c:v>235</c:v>
                </c:pt>
                <c:pt idx="3">
                  <c:v>7</c:v>
                </c:pt>
                <c:pt idx="4">
                  <c:v>352</c:v>
                </c:pt>
              </c:numCache>
            </c:numRef>
          </c:xVal>
          <c:yVal>
            <c:numRef>
              <c:f>Sheet1!$D$6:$D$10</c:f>
              <c:numCache>
                <c:formatCode>General</c:formatCode>
                <c:ptCount val="5"/>
                <c:pt idx="0">
                  <c:v>200</c:v>
                </c:pt>
                <c:pt idx="1">
                  <c:v>220</c:v>
                </c:pt>
                <c:pt idx="2">
                  <c:v>120</c:v>
                </c:pt>
                <c:pt idx="3">
                  <c:v>250</c:v>
                </c:pt>
                <c:pt idx="4">
                  <c:v>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76-4E39-99A5-9BAD0B5B7019}"/>
            </c:ext>
          </c:extLst>
        </c:ser>
        <c:ser>
          <c:idx val="0"/>
          <c:order val="1"/>
          <c:tx>
            <c:v>In pathway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Sheet1!$C$1:$C$5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40</c:v>
                </c:pt>
                <c:pt idx="3">
                  <c:v>100</c:v>
                </c:pt>
                <c:pt idx="4">
                  <c:v>45</c:v>
                </c:pt>
              </c:numCache>
            </c:numRef>
          </c:xVal>
          <c:yVal>
            <c:numRef>
              <c:f>Sheet1!$D$1:$D$5</c:f>
              <c:numCache>
                <c:formatCode>General</c:formatCode>
                <c:ptCount val="5"/>
                <c:pt idx="0">
                  <c:v>391</c:v>
                </c:pt>
                <c:pt idx="1">
                  <c:v>111</c:v>
                </c:pt>
                <c:pt idx="2">
                  <c:v>163</c:v>
                </c:pt>
                <c:pt idx="3">
                  <c:v>350</c:v>
                </c:pt>
                <c:pt idx="4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76-4E39-99A5-9BAD0B5B7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175336"/>
        <c:axId val="608173696"/>
      </c:scatterChart>
      <c:valAx>
        <c:axId val="608175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Control shoot transcript</a:t>
                </a:r>
                <a:r>
                  <a:rPr lang="en-US" b="1" i="1" baseline="0"/>
                  <a:t> level</a:t>
                </a:r>
                <a:endParaRPr lang="en-US" b="1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3696"/>
        <c:crosses val="autoZero"/>
        <c:crossBetween val="midCat"/>
      </c:valAx>
      <c:valAx>
        <c:axId val="60817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i="1"/>
                  <a:t>Herbivory root transcript 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175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Sheet1!$I$2:$I$12</c:f>
              <c:numCache>
                <c:formatCode>0.00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</c:v>
                </c:pt>
                <c:pt idx="10" formatCode="General">
                  <c:v>0</c:v>
                </c:pt>
              </c:numCache>
            </c:numRef>
          </c:xVal>
          <c:yVal>
            <c:numRef>
              <c:f>Sheet1!$H$2:$H$12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A3-4F1D-890D-2DE4E4201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9664"/>
        <c:axId val="372538680"/>
      </c:scatterChart>
      <c:valAx>
        <c:axId val="372539664"/>
        <c:scaling>
          <c:orientation val="minMax"/>
          <c:max val="1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8680"/>
        <c:crosses val="autoZero"/>
        <c:crossBetween val="midCat"/>
        <c:majorUnit val="0.2"/>
      </c:valAx>
      <c:valAx>
        <c:axId val="37253868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396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7353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19-08-06T14:54:50.55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20121 16386 0,'0'-25'125,"0"0"-109,0-25-16,-25 25 15,25 1 1,-50-1-1,50 0 1,0 0-16,-25-50 16,25 50-16,0 0 15,0 0 1,-25 0 0,25-74-1,0 49 1,0-50-1,0 1 1,0-26 15,0 51-15,0 24 0,0 25-1,0-25 1,0 25-1,0-49 1,0 49 0,0 0-1,0 0 1,0-25 0,0 25-1,0-50 1,0 51-1,0-26 1,0 25 15,0 0-15,0-25 0,0 25 15,0 0-31,0 0 15,0 0 1,0 1 0,0-1-16,0-75 15,0 75 1,0-25-16,75 50 234,-25 0-234,24 0 16,126 25 0,-101-25-1,51 50-15,-1-50 16,1 0-1,-76 0 1,-24 0-16,75 0 16,-76 0-1,-24 0 1,0 0 0,25 0 30,-25 0-46,0 0 16,0 0 0,0 0-1,24 0 1,1 0 0,75 0-1,-100 0 1,49 0-1,-49 0 1,50 0 0,-25 0 15,49 0-15,-74 0-1,25 0 1,-50-25-1,25 25 1,0 0 15,0 0 1,25 0-17,-26-50 157,1 25-172,-25-49 16,25 24-1,-25-25 1,0-49 0,0 99-1,0-75 1,0 75-1,0-49 1,0-1 0,25 25 15,-25 25-15,0-25-1,0 1 1,0 24-1,0-25-15,0-25 16,0 50-16,0 0 16,0 0-1,0 1 1,0-1-16,-25-25 31,25 25-15,-25 0-1,25 0 1,-25 0 0,25 0-1,0 0 1,0-24 0,-24-26-1,24 0 1,0 25-1,0 26 1,0-26 0,0 25-1,0-25 1,0 25 15,0 0-15,0 0-1,0 0-15,0 1 16,0-26 15,0 0-15,0 25 0,0 0-16,0 0 15,-25 0-15,25 0 16,0 1-1,0-26 1,-50 25-16,50 0 16,0-75-16,0 50 15,0 26 1,-25-76 0,25 25-1,0 50 1,-25 0-1,25-24 1,0-51 15,0 50-15,0-49 0,0 74-1,-25-75 1,25 50-1,0-49 1,0 74 0,0-75-1,0 75 1,0-24 0,0-26-1,0-75 1,0 125-1,0-74 1,0 74 0,0 0 15,0 0-15,0-25-1,0-24-15,0-1 16,0 50-16,0-50 15,0 50 1,0 1 0,0-26-1,0-25 1,0-49 0,0 74-1,0 0 1,0 0-1,0 0 1,0 25 15,-25-24-15,25 24 0,0-25-1,0 25 1,0-25-1,0 25 1,0 0 15,0 0-15,0-24 0,-50 24-1,50 0-15,0-25 16,0-25-1,0 26-15,0 24 16,0-25 0,0 25-1,0 0 1,-24 0-16,24 0 16,0 0-1,0 0 1,0-49-1,0 49 1,-25-25 0,25 25-1,0-50 1,0 51 0,0-26-1,0 25 1,0-75-1,0 75 1,0-24 0,0 24 15,0-25-15,0 0-1,0 0 1,0 25-1,0-25 1,0 26 0,0-26-1,0 25-15,0 0 16,0 0 0,0 0-16,0 0 15,0 0 1,0-24-16,0 24 15,0-25 1,0 25 0,0-50-16,0 50 31,0 0-15,0 1-1,0-1 1,0 0-1,0-50 1,0 50 0,0 0 15,0 0-15,0 0-1,0-24 1,0-1 15,0 25-15,0 0-1,25 25 1,-25-25 0,0 0-1,0 0 1,0 0 46,0-24-30,0 24-17,49 25 1,-49-25-1,0 0 32,25 25-31,-25-25 0,0 0-1,25 25 1,0-25 46,0 25-46,0 0 0,0 0-1,25 0 1,-26 0-1,1 0 1,0-50 15,0 50-31,50 0 16,-25 0-16,24-25 16,-49 25-1,0 0 1,0 0-16,0-24 15,0 24 17,25 0-17,-25-25 1,-1 25 0,1 0-1,0 0 1,25-25-1,0 25 1,-25 0 0,0 0 15,0-25-15,74 25-1,26-50 1,-51 50-1,26-25 1,-50 25 0,49-50-1,-74 50 1,25-25 0,-25 25-1,50 0 1,-25 0-1,24-24 1,-24 24 0,25 0-1,-50-25-15,0 25 16,-1 0 15,26 0-15,-25 0-16,25 0 15,-25 0 1,0 0 0,74 0-1,-74 0 1,0 0 0,0 0-1,-25 25 1,25-25-1,50 0 1,-50 0 0,99 0 15,-24 0-15,-50 0-1,-50 24 1,74-24-1,-24 25 1,0 25 0,0-50-1,-50 25 1,49-25 0,-24 0-1,75 25-15,-25-25 16,-50 0-1,-1 25-15,1-25 16,0 0 0,0 0-1,50 25 1,-25-25-16,-25 0 16,24 0-1,-49 50 16,25-50-31,0 0 16,100 0 0,-26 0-1,1 0 1,-75 0 0,50 0-1,-75 24 1,74-24-1,-49 0 1,100 0 0,-26 0 15,76 0-15,-151 0-1,51 0 1,-50 0-1,50 0 1,0 0 0,24 0-1,51 0-15,49 0 16,-174 0-16,74 0 16,51 0-1,-51 0 1,-49 0-16,-25 0 47,0 0-16,0 0-15,0 0-1,149 0 1,-74 0-1,49 0 1,-124 0 0,0 0-1,0 0 1,25 0 0,-26 0-1,76 25 1,-50-25-1,49 0 1,-49 0 0,25 0 15,-50 0 0,0 0-15,0 0-1,149 0-15,-25 0 16,-49 0-16,25 0 16,-76 0-1,-24 0 1,0 0 46,25 0 32,-25 0-94,-25 25 16,25-25-1,25 0 1,124 25 0,-99 25-1,-51-50 1,1 0 203,0 0-219,25 25 15,-25-25 1,0 0 0,-25 25-16,0 0 156,0 0-125,-25-25-15,-25 49-16,50-24 15,-25-25 1,0 50 0,25-25 46,0 0-31,-25 0-15,25 50-16,0-51 16,0 26-1,0-25 1,0 50-1,-24-50-15,24 25 16,0-1-16,0 1 16,0-25-1,0 0 1,0 149 0,0-149-1,24 149 1,-24-24-1,0 24 1,0-74 0,0-1 15,0-74-15,0 25-1,0-25 1,0 25-1,0 0 1,0-1 0,0-24-1,0 125 1,0-125 0,0 24-1,0-24-15,0 0 16,0 0-1,0 0-15,0 50 16,-24 74 0,24-99-1,0 75 1,0-76-16,0 26 16,0-25-1,0-25 1,0 49-1,0-49 1,0 50 0,0 0-1,0 174 1,0-175 0,49 1-1,-49 0 1,0 99-1,25-99 1,-25 49 0,0-74 15,0 25-15,0 0-1,25 248 1,-25-273-1,0 25 1,0-25-16,0 24 16,0-49-16,0 25 15,0 25 1,50 74 0,-50-124-16,0 50 15,0-50 1,0 0-16,0 24 15,0-24 1,25 75 0,-25-75-16,50 174 15,-50-149 1,0 25 0,0-26-1,0 51 1,0-50-1,0 149 1,25-124 0,-25 74-1,0-99 1,0 50 0,0-1-1,-25 51 1,25-126-1,0 76 1,0-50 0,0 25 15,0 24-15,-50-24-1,25 24 1,25-74-1,-25 50-15,25-50 16,0 75-16,0-76 16,0 1-1,-50 50 1,50-50-16,0 0 16,0 0-1,-25 74-15,25-74 16,0 150-1,0-76 1,0-49 0,0 75 15,0-76-15,0 1-1,0-25 1,25 0-1,-25 0 1,0 0 0,0 25-1,0 74 1,50-99 0,-50 25-1,0-25 1,25 0-1,-25-1 1,25 1 0,-25 25-1,0-25 17,0 0-17,0 0 1,0 0-1,25 0 1,-25 0-16,0 24 16,0-24 31,25-25-32,-50 0 282,-50 0-297,25 0 16,-224-25-1,-74-24 1,148-1 0,126 50-1,-26-25-15,25-25 16,51 50-16,-1 0 15,0 0 1,0 0 0,-100-25-1,1 25 1,49 0 0,25 0-1,25 0 1,1 0-1,-26 0 1,25 0 0,-100 0 15,100 0-15,-49 0-1,49 0 1,-25 0-1,25 0 1,-75 0 0,76 0-1,-1 0 1,0 0-16,0 0 16,0 0-1,-75 50-15,26-25 16,-1-25-1,25 0-15,-25 0 16,26 0 0,-76 0-1,26 0 1,-1 0 0,-49 25-1,124-25 1,-175 0-1,151 0 1,-250 0 0,224 0-1,-25 0 1,76 0 0,-101 0-1,75 0 1,-224 0-1,225 0 1,-1 0 0,-50 0 15,-24 0-15,99 0-1,-75 0 1,75 0-1,-25 0 1,1 0-16,-76 0 16,75 0-16,-74 25 15,74-25 1,25 0 0,-25 0-16,25 0 15,0 0 1,-24 0-16,-26 0 15,25 0 1,-99 0 0,49 0 15,-49 0-15,24 0-1,1 0 1,99 0-1,-50 0 1,0 0 0,-99 0-1,25 0 1,-51 0 0,51 0-1,-25 0 1,74 0-1,-74 0 1,124 0 0,-25 0 15,1 0-15,49 0-1,-75 0-15,-49 0 16,-1 0-16,26 0 15,24-50 1,0 50 0,-24 0-16,74-25 15,25 25-15,-25 0 16,26 0 0,-26 0-1,-249-50 1,199 50-1,1 0 1,74 0 0,-50 0 15,25 0-15,-49 0-1,74 0 1,-25 0-1,25-25 1,-75 25 0,76 0-1,-26 0 1,25 0 0,0 0-1,-50 0 1,25 0-1,-24 0 1,49 0 125,25 50 749,0-25-405,0 0-470,0 0 1,50-25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0.6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20237 16206 852 0,'4'0'0'0,"3"-2"71"16,-3 2 1-16,-2 0 20 15,0-1 0-15,1-1 71 16,-1-2 1-16,0-1-48 16,2-1 1-16,-3-3-28 15,5 4 1-15,-4-4-68 16,2-2 0-16,1 2 39 0,2-2 0 16,4 0-69-1,0 1 1-15,1-3-35 0,0 4 1 16,1 0 61-16,4-2 0 15,1-1-29-15,4-3 1 16,2 1 9-16,-2-1 1 16,2 1 33-16,-2-1 1 15,-1 3-26-15,-3 1 0 16,-1-2 50-16,-3 6 1 16,-3-2-61-16,4 0 0 15,0 2 63-15,-4-2 0 16,-2 2-22-16,2-2 1 15,2 0-41-15,-4 1 1 16,0-1-2-16,1-3 0 16,-1-1 34-16,0 0 0 15,4 1-31-15,2-8 1 16,1-5-26-16,1 3 0 0,-1-1 14 16,5-3 1-16,2 1 36 15,-2 5 0-15,-3-1-32 16,2 4 0-16,1 3 21 15,-1-1 0-15,-2 1-21 16,4-2 0-16,2 0 2 16,-2-3 1-16,2 1 20 15,-5 0 0-15,-3 0-29 16,-1 0 0-16,0 2 36 16,-1-2 0-16,-1 0-29 0,-2 2 0 15,-1 0-2 1,-1-1 0-16,2 1-8 0,2 0 0 15,0 1 12-15,-2-1 0 16,0 0 23-16,0 1 1 16,-2 3-24-16,0-1 0 15,2 2 18-15,2-1 1 16,0-1-20-16,0 0 0 16,0-1 9-16,1 1 1 15,1 1-24-15,0-1 1 16,1 4 9-16,3-3 1 15,3-1 5-15,-5 0 0 16,-3 1-1-16,6-3 0 16,4 1 35-16,-5-1 1 15,-3 3-57-15,1-5 0 16,-2-1 33-16,3 0 1 0,0-1-13 16,1-1 0-16,-3 2 38 15,3-6 1-15,1-1-81 16,0 1 0-16,1-3 57 15,-3 4 1-15,-1-1-18 16,3-3 0-16,4 2 20 16,0 2 0-16,0-1-26 15,1 1 1-15,3 5 6 16,0-2 1-16,-1 0 0 16,-5 0 0-16,-1 2-8 15,1-5 1-15,0-4 11 0,-2 1 1 16,0-1-7-16,2-2 1 15,2-1 33-15,-2 1 1 16,-5 7-36-16,1-1 0 16,3-1-53-16,2 3 0 15,3 1 102-15,-2-2 0 16,2 1-26-16,2-5 0 16,3 5-61-16,-5-3 0 15,-1 3 75-15,1-1 1 16,2 0-78-16,-4 2 0 15,0 1 91-15,-2 2 0 16,-2-1-78-16,-2-3 0 16,-1-3 70-16,3 3 1 15,-1-3-44-15,-1 2 1 16,-2 3-49-16,5-1 0 0,-1-2 44 16,2 4 1-16,2-2 15 15,2 4 0-15,1-2-10 16,-1 2 0-16,0-1-6 15,-4 1 0-15,0 0 6 16,-4 0 0-16,-3 1 2 16,4-1 0-16,3 0 0 15,-4 0 1-15,1 1-1 16,-3-3 1-16,1 0 49 16,-1-4 1-16,1-1-70 0,-1-4 0 15,1-2 18 1,3 2 1-16,2 2 7 0,-5 5 0 15,-2 2 14-15,-1 0 0 16,3 2-24-16,-1 1 1 16,3 1-3-16,-1-1 1 15,1-1-5-15,-5 2 1 16,1-1-2-16,5 1 1 16,2-1 4-16,-1-1 1 15,1 0 3-15,-4-2 0 16,-3 0 0-16,5-2 1 15,4 0 0-15,-2-2 0 16,2-3 38-16,0 0 0 16,0-2-105-16,-2 0 1 15,2 0 121-15,0 1 1 16,2 3-65-16,3 1 0 16,6 1 38-16,-2 1 0 0,2 0-46 15,-4-2 1-15,1 1 16 16,-5-1 1-16,-3 2-17 15,2 0 1-15,0 0-13 16,-4 1 0-16,-4-1 74 16,6-4 0-16,-2-1-48 15,4 0 1-15,2 0-14 16,-4-1 1-16,0 1 12 16,-1 2 1-16,0 1 0 15,-1 2 1-15,-2 2 7 0,4 0 1 16,0 0 1-16,0 2 0 15,-2-1-11-15,2 1 0 16,1 2 24-16,-6-2 1 16,-3-1-60-16,1-3 1 15,1-1 38-15,4-3 1 16,4 1 6-16,0-4 0 16,0-2-10-16,0 2 0 15,-3 2 0-15,5-2 0 16,3-2-2-16,-1 2 1 15,-3 0 1-15,1 3 0 16,0 2 0-16,1-1 1 16,1 0-3-16,-3 1 1 15,-1 0 1-15,-2 1 0 16,0-3 1-16,2 3 0 16,-4-1 49-16,0 0 0 15,0-1-84-15,-2-1 0 0,0-1 64 16,2-2 0-16,4 0-65 15,0 0 1-15,0 2 32 16,-1-1 1-16,3 3-19 16,2 1 1-16,-1 1 27 15,0-3 0-15,3 1-8 16,-5-3 0-16,-1 1 4 16,2-2 1-16,1-2 2 15,1 0 1-15,3 0 0 16,-2-1 0-16,2-3-42 15,-2 4 0-15,3 1 46 16,-1 1 0-16,0-1-7 0,-4 1 0 16,1 2 8-16,-1 2 1 15,-1-1-21-15,-2 1 0 16,-4-1 2-16,2 1 1 16,-1 1 29-16,0 1 1 15,-3-1-45-15,0 2 1 16,2 2 16-16,-3 0 1 15,-3 0 1-15,1 0 0 16,1 0-7-16,-3 2 1 16,0-1 7-16,1-1 1 15,4-2 3-15,-1 1 1 16,-3-1-7-16,5 0 0 16,1-2 9-16,0 4 0 0,2 2-13 15,-4 2 1 1,0 1 5-16,-1-1 1 0,-3-1 8 15,1 1 1-15,-1-3-3 16,-1 3 1-16,0-2 1 16,1 0 0-16,1-1-9 15,-2 1 0-15,-1 0-6 16,3 0 0-16,-1-1 13 16,1-1 1-16,1-2-13 15,3-1 0-15,-1-4 14 16,0 1 1-16,2-1-11 0,2 0 0 15,2-1 1 1,-2 3 1-16,2 1-2 0,-2 2 0 16,-1 2-15-16,-2-2 0 15,-1-1 16-15,2-3 0 16,4 1 12-16,-6-1 0 16,0 1-14-16,2-2 0 15,4-1 1-15,0 1 0 16,3-2-7-16,-1-4 0 15,-2-3 10-15,5 4 1 16,2-1-6-16,-5 4 1 16,-2 0-1-16,-1 5 1 15,1 2 4-15,-2 0 1 16,-2 2-4-16,0-2 1 16,-2 1-1-16,3-1 0 15,-1-2 2-15,-4 2 1 16,0 2-2-16,1 0 1 0,-3 0-9 15,1 2 0-15,0 0 7 16,1-1 0-16,2 3 0 16,2-4 0-16,6-4 3 15,-6 1 0-15,6-1 0 16,-3-1 0-16,3-3 9 16,0 1 0-16,-6 0-13 15,2 1 0-15,1 3-4 16,-6-1 0-16,-1 0 4 15,4 1 1-15,-2 1-1 16,3-2 0-16,-1 1-2 0,0-1 1 16,-2 2 9-16,0-3 0 15,0-1 38-15,6-1 1 16,4 0-73-16,-3-1 0 16,5-1 24-16,-5 2 0 15,1 0-13-15,-1 3 1 16,-1 1 13-16,-2-1 1 15,0 0 4-15,-2 1 0 16,2-1-7-16,-4 0 0 16,4-1 5-16,-4 3 1 15,-1 4-2-15,1-2 0 16,2 0 17-16,2-2 0 16,2 0-21-16,2-2 1 15,-5 1 0-15,0-1 1 16,-5 2 2-16,-1-3 0 0,1-4-1 15,0 3 1-15,6 3 7 16,-2 1 0-16,0 3-7 16,-1-1 0-16,-1 0 10 15,-4 2 0-15,3 0-11 16,-8 1 0-16,2 3-4 16,0-3 0-16,0 1-44 15,-1 0 0-15,3-1 83 16,2 1 1-16,-1 1-33 15,-1 2 1-15,0 0 30 16,-1-1 1-16,3-3-40 0,-2 1 1 16,1-2-8-16,3-2 1 15,-5-4 13-15,5 6 0 16,1 3-6-16,2-1 0 16,2-1-2-16,-5-1 0 15,-3 0 3-15,3-2 1 16,-1 0 0-16,6-2 1 15,5 0 2-15,-7 2 0 16,-3 0-4-16,-1 0 1 16,1 2 3-16,-5 1 0 15,3 1-2-15,-4-1 0 16,-4-1 4-16,6-2 1 16,3 0-3-16,-1 4 1 15,1 1 20-15,-3 0 0 16,1 1-13-16,-5 1 0 0,0 2-23 15,4 2 1-15,-2-1 22 16,-4 5 0-16,-5-1-1 16,1-1 0-16,-3-1 1 15,-2 1 1-15,0 1-8 16,4-1 1-16,3-1-28 16,-5 1 1-16,6-2 34 15,-3-4 1-15,2-2-16 16,3 1 0-16,1-3 15 15,5 3 0-15,-1-3-8 16,-2 6 1-16,0 2-2 0,-10-4 0 16,-1 0-3-16,2 1 0 15,1-3-1-15,8 0 1 16,9 1 3-16,-7-1 0 16,5 2-5-16,-5 0 0 15,0 1-3-15,-6 2 1 16,-5 1-17-16,1 2 1 15,-1-1 23-15,0 1 0 16,1-2 17-16,8-2 0 16,5 0-17-16,1-2 0 15,-1-2 28-15,-5 6 0 16,-4 2-58-16,-1 1 0 16,-6 0 28-16,1 3 1 15,1-1-19-15,-4 2 1 16,0 2 33-16,0-2 1 15,0 0-48-15,2 0 0 16,1-2 7-16,1 2 1 0,-4 2-26 16,2-1 0-16,2-1 79 15,3 0 0-15,-1 0-45 16,-1 0 0-16,4 2 14 16,-1 0 1-16,1 0 0 15,0 1 1-15,0 1 7 16,-3 1 1-16,-3 1-20 15,1 3 0-15,-8 3 28 16,4-1 0-16,-3 0-31 16,3 2 1-16,3-1 15 0,1-1 0 15,2 0-10-15,-1 0 1 16,3-2 16-16,-5 3 1 16,3 5-9-16,-3-3 1 15,3-1-1-15,1 1 1 16,1 2-1-16,-5 2 1 15,1 4 0-15,0 2 0 16,-4-1-7-16,2 2 0 16,-2 1 8-16,3-3 0 15,6 0-24-15,-5-3 1 16,-2-2 26-16,5 2 0 16,-3-2 8-16,1 2 1 15,5-2-17-15,-7 2 0 16,3 2 39-16,-6-1 1 15,0-1-50-15,0 5 1 0,0 4 32 16,0-2 1 0,4 2-24-16,-8-2 1 0,-2-1-4 15,3 1 1-15,-3-2 5 16,2 0 1-16,-5 0 0 16,6 1 0-16,-3-3-3 15,6 2 1-15,-4-1 0 16,4-3 1-16,4 1 32 15,-4-2 0-15,0 0-33 16,0 0 0-16,-4-2 3 16,4 2 1-16,0-2-4 0,0 3 0 15,-3 3 1-15,-3-1 1 16,1-1 5-16,1 1 0 16,0 1-5-16,1-4 0 15,-3-4 0-15,1 2 0 16,1-2 0-16,-2 2 0 15,-3 0 22-15,6 2 0 16,3 0-39-16,-4-2 1 16,2 0 13-16,-2-2 0 15,-1 0 2-15,1 4 1 16,-5 0-1-16,5 2 1 16,1 1 11-16,1-5 0 15,2-2 0-15,0 3 0 16,0 0-6-16,-4 1 0 15,0-2-2-15,1 4 0 0,-3 1-16 16,1 1 0-16,1-1 19 16,-2 1 1-16,3-1-18 15,-1 1 1-15,2 1 25 16,2-2 0-16,-3 1-15 16,3-1 0-16,0-1-1 15,0 1 1-15,-6 3 1 16,2 2 1-16,4 3-2 15,-7 2 0-15,1-1-1 16,3-1 0-16,1-2 0 16,2-2 0-16,0-4 25 15,0 2 1-15,0-1-35 0,2-1 1 16,0-1 20-16,-1 0 0 16,-1-1-10-16,0 1 1 15,4 0 7-15,-4 5 0 16,-4 5-8-16,3 1 0 15,1-1 0-15,0 4 0 16,1 0-6-16,-1-1 0 16,4-1 6-16,-4 0 0 15,0-1-2-15,0-1 0 16,0-1 0-16,4 1 0 16,5 2-14-16,-3 1 0 15,-3 1 6-15,3 0 0 16,3 0 8-16,-2 0 0 15,2-2 16-15,1-3 0 16,-5-2-15-16,4 2 0 16,-1-3 0-16,-3 5 0 0,-1-1 12 15,2 4 1-15,3 1-14 16,-6 2 0-16,3 1 2 16,1 3 0-16,2 4 8 15,-3-4 0-15,0 1-9 16,-3-1 0-16,1-1 0 15,-4 1 0-15,-7 0 3 16,5 8 1-16,2 3-4 16,0-4 0-16,0-3 0 15,2-5 0-15,1-4 5 0,1-2 0 16,-4-2-2-16,2-2 1 16,1 1-4-16,-6-1 1 15,1 3-3-15,2 3 0 16,5 1 3-16,-5-1 1 15,-3 0-3-15,6-4 1 16,1-1-1-16,2-3 1 16,-3 1 0-16,6 0 0 15,-3-1 1-15,-2 3 1 16,-8-1-2-16,4 5 0 16,0-1-1-16,-2 3 1 15,-5 3 1-15,1-1 1 16,-7 1 8-16,8-3 0 15,-2 1-9-15,-3-2 0 16,-1-2-1-16,8-2 0 16,-1-3 3-16,9 0 1 0,6-4-5 15,-11 2 1-15,-7-2 5 16,2 3 0-16,-3 3-6 16,3 5 0-16,1 1 1 15,-1 1 1-15,1 2 2 16,-2-3 1-16,-3 1 26 15,0-2 0-15,0-2-51 16,-4 4 0-16,0 1 23 16,0 4 0-16,2 4 55 15,2-4 0-15,5 0-61 16,-5-3 0-16,5-3 4 16,-1-1 0-16,-3-3-20 0,3-3 1 15,-1-1 22-15,4 1 1 16,2-1-7-16,-1 3 1 15,1 4 2-15,0-2 0 16,1 2-2-16,-1-4 1 16,0-1 1-16,0 1 1 15,0-1-3-15,0 3 1 16,2-4 9-16,0 2 0 16,2 1-8-16,-4 3 0 15,-4 1-50-15,4 3 0 16,0 3 59-16,-2-2 1 15,0-1 24-15,2-4 0 16,2-2-49-16,0-2 0 16,2 0 47-16,-4-1 1 15,4-1-48-15,-4 1 1 16,5 1 32-16,-5 4 0 0,4 7-19 16,-4 5 0-16,0 10 6 15,-4-19 0-15,4-6-31 16,4-3 1-16,1-3 24 15,-1 0 1-15,5 0-18 16,-3 1 0-16,3 1 62 16,-2 5 1-16,2 4-45 15,-3 9 0-15,-1 7 6 16,-1-20 1-16,0-7-15 0,-1 1 1 16,3-6 14-16,0-1 0 15,1-5-7-15,2 4 0 16,0-6 1-16,1 0 0 15,-1-3-1-15,-4 3 0 16,3 0-5-16,-5 1 0 16,5 1 14-16,-1-2 1 15,-3 2-18-15,7 0 0 16,5-2 24-16,-7 2 1 16,1 6-51-16,-7-3 1 15,-3 1 77-15,2 1 0 16,2 3-82-16,5-5 0 15,-2-3 82-15,3 0 1 16,-1 1-75-16,-4-1 0 16,5 1 34-16,-5 1 0 15,2 2-4-15,-1 0 1 0,3-3 9 16,4 1 0-16,-4-2-43 16,0-1 1-16,4 2 69 15,-3-1 0-15,-1-1-78 16,0 4 1-16,4-1 89 15,-8 4 1-15,3 3-52 16,-3-4 0-16,1-1 2 16,1 1 0-16,-1-5-28 15,1 2 0-15,2-2 56 16,-7-3 0-16,-2-3-13 0,0-1 1 16,0-4-16-16,0 0 0 15,-2-1 24-15,-1-2 1 16,-1 3 3-16,2-5 0 15,-2 1-33-15,4 3 0 16,0-5 47-16,4 1 1 16,-4-2-49-16,0 4 1 15,0-4 12-15,0 0 1 16,0 0-51-16,-4 0 0 16,4 0 83-16,-5 3 0 15,1-3-75-15,0 2 0 16,1-2 60-16,-3 0 1 15,1 0-46-15,-3 2 0 16,-1 2 36-16,4-3 1 16,-5 3-26-16,1-4 1 15,0 0 9-15,-4 0 0 16,-3 0 24-16,1-4 1 0,-2 3-26 16,3-1 0-16,-5 0-45 15,1 0 1-15,-4 2 45 16,0 0 1-16,-6-2-3 15,2 2 1-15,-1-3 1 16,-1 3 0-16,-3-4 4 16,-2 2 0-16,-2 2-7 15,-2 2 1-15,6 2-18 16,-4 1 1-16,-2 1 17 16,-7-1 0-16,-2 0 1 15,5-1 1-15,1-4-46 0,-1 4 0 16,1 3 57-16,-1-2 0 15,1 4 14-15,-6 0 0 16,1 2-14-16,1-2 0 16,-2 2-23-16,-3 0 1 15,1-4 9-15,2 6 0 16,0-3 1-16,3-1 1 16,3-3-7-16,1-2 1 15,1-4 57-15,1 0 0 16,2-2-67-16,-6-2 0 15,-1-3 29-15,1 1 1 16,3-1-23-16,-1 4 1 16,4 1 21-16,-5-2 1 15,3 1-65-15,0 3 1 16,2-4 100-16,-2 4 0 16,2 0-59-16,0-2 1 0,2 0 37 15,2 1 0-15,-4-1-30 16,0 2 0-16,-2 0-4 15,4 0 1-15,2 0-17 16,-4 0 1-16,2 0 19 16,-2 0 0-16,0 0 22 15,2-2 1-15,1-2-49 16,-8 4 1-16,-4-3 33 16,1 3 0-16,1 0-8 15,1 0 1-15,1 0 28 0,-1 0 0 16,1 0-66-16,1 0 1 15,1-2 86-15,-3 0 0 16,-1 2-88-16,-6 0 1 16,0 0 47-16,0 2 0 15,-1 0-36-15,3-2 0 16,1 0 50-16,1 0 1 16,6 0-20-16,1 0 0 15,4-2 21-15,-13-2 0 16,-4-3-52-16,6 4 0 15,3-3 26-15,-5-1 0 16,-2-2-8-16,4 2 0 16,4-2 15-16,-1 7 0 15,1-2-21-15,1 1 1 16,0-1 57-16,1 2 0 16,1-5-80-16,-5 3 1 0,-4-3 75 15,1 2 1-15,3-1-101 16,-4-1 0-16,-2 4 99 15,6 3 1-15,5-2-75 16,-7 0 0-16,2 2 50 16,7 0 0-16,3-2-55 15,-6-1 1-15,-3-1 67 16,1 2 0-16,-1-2-14 16,6 3 1-16,2-1-14 15,-2 2 1-15,0 2-4 0,2-2 1 16,2 0 13-16,1 0 0 15,1-2-22-15,-4-2 1 16,-4 4 8-16,2-2 0 16,0 2 1-16,0 2 0 15,-2-2-15-15,2 4 0 16,0-1 11-16,4 1 1 16,1-2 13-16,-3 2 0 15,-5 1-6-15,3-3 1 16,-2 0 20-16,-2-2 1 15,-3 3-74-15,1-3 1 16,1 6 93-16,-1-3 1 16,1 4-81-16,-1-1 0 15,-1-3 69-15,2 6 0 16,-1-1-68-16,1-1 1 16,-1-2 56-16,-3 1 1 15,-4-3-28-15,2 1 1 16,-2-1 4-16,4-1 1 0,2 0-55 15,-1-2 1-15,1 0 128 16,-6-2 1-16,-2 0-103 16,-1-1 1-16,-1-1 29 15,3 1 1-15,1-3-44 16,2 3 0-16,2-1 83 16,-2 2 0-16,1 2-90 15,-2 0 1-15,-1-3 66 16,0 3 1-16,2 0-59 15,-2-4 0-15,2 4 55 0,0 0 1 16,0 0-22-16,0 4 0 16,2-1 8-16,-2-1 1 15,2 0-29-15,-6-2 0 16,-2 0 106-16,3 0 1 16,-1-2-136-16,4 0 0 15,4-1 62-15,-3 3 0 16,-1 0-52-16,-1 3 1 15,1-1 78-15,-2 0 0 16,-2-2-48-16,4-2 1 16,0 0 37-16,2-1 0 15,2-1-37-15,1 4 0 16,2 0 14-16,1 0 0 16,3 0-61-16,-2 0 0 15,2 0 56-15,-4 4 0 16,1-1-2-16,1-1 0 0,2-2 37 15,-4 0 1-15,-1 0-36 16,3 0 0-16,0 2-36 16,2 0 1-16,2 1 38 15,2 3 0-15,3-1-21 16,-5-3 0-16,0 1 25 16,-2-1 1-16,0-2 7 15,0 0 1-15,0 0-17 16,6 2 0-16,1 0-22 0,4 0 1 15,2 0 67-15,0-2 1 16,2 0-123-16,1 3 1 16,1-3 137-16,-4 4 0 15,0-1-110-15,-2-1 1 16,-2 2 80-16,6-4 0 16,3 0-72-16,1 3 1 15,-1-3 45-15,2 0 1 16,2 0-12-16,2 0 0 15,0-3-47-15,0 3 0 16,-2-4 86-16,0 2 1 16,1-1-55-16,1-1 0 15,3 1 68-15,1 3 0 16,-1-2-115-16,1 0 0 16,2 0 112-16,-3 2 0 15,1 0-85-15,-1 0 0 0,-1 0 40 16,0 0 0-16,-2 0-12 15,0 0 0-15,0 0 10 16,2 0 0-16,1 0 24 16,3 0 1-16,1 0-74 15,2 0 1-15,2-2-3 16,0 0 1-16,2-1 28 16,-2 3 1-16,0-2 14 15,0 0 0-15,0 2 41 16,0 0 0-16,-2-2 21 15,4 2 1-15,0-1-54 0,-2 1 1 16,-2 1-2-16,0 1 0 16,2-2-39-16,-2 2 0 15,1-2 7-15,1 0 1 16,0 0 33-16,0 0 0 16,1 0-7-16,-1 2 0 15,-1-2 10-15,-1 0 0 16,0 0 11-16,0 0 1 15,2 0-13-15,0 0 1 16,2-2-1-16,0 2 1 16,0 0-46-16,-1-2 0 15,3-3 33-15,4-2 1 16,1-6 7-16,2 0 0 16,3-3-25-16,7-5 1 15,4-5 20-15,-2-1 0 0,-1 0-4 16,5-5 1-16,6-4-9 15,-5 1 1-15,-2-3 8 16,5 4 1-16,4-2 8 16,-2-2 0-16,2 6-16 15,4-1 1-15,1-1 18 16,3 3 0-16,1 1-31 16,0-7 0-16,2-2 44 15,-2 1 0-15,-2-7-19 16,1 5 1-16,-1-1-17 15,2-1 0-15,2 1-25 16,17-8 0-16,12-3-2 0,-10-4 1 16,-3-2 57-16,-10-2 0 15,-6-1-34-15,-15 20 0 16,-9 13 48-16,2 3 0 16,-5 7-75-16,-5 2 0 15,-1 9 42-15,-4 1 0 16,-1 4-82-16,-3 2 1 15,1 2-1-15,-6 7 1 16,-2 4 85-16,0 7 0 16,-1 12-8-16,-3 8 1 15,-1 7-6-15,-3 5 1 16,-2 4 2-16,-9 16 0 16,-6 17 62-16,3 1 0 15,2 6 5-15,-4-6 1 0,0-4-39 16,6-13 0-1,3-10 40-15,8-9 1 0,7-9-91 16,-3-4 1-16,1-12-33 16,10-7 0-16,5-11 56 15,0-6 0-15,2-1 28 16,5-10 1-16,4-4 35 16,-4-16 1-16,1-6-42 15,3-6 1-15,4-9-11 16,5-9 1-16,4-9 3 15,18-29 0-15,17-23-14 16,0 0 1-16,4-10 12 0,5-2 1 16,6-9-24-16,7 5 1 15,5-4 14-15,-3 7 0 16,0 4-45-16,2 7 1 16,-4 5-10-16,-8 15 0 15,-6 10 6-15,-12 17 1 16,-11 11 47-16,-14 19 0 15,-14 13-13-15,-6 9 1 16,-12 11 5-16,-6 11 0 16,-4 11 34-16,-7 16 0 15,-5 12-212-15,-20 33 0 16,2 0-1046-16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6:15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24404 13119 695 0,'-11'24'0'0,"-5"15"268"16,-10 28 0-16,-7 25-170 15,3 2 0-15,-1 7-98 16,3 0 0-16,1 6 52 16,-3 1 0-16,-1 2-54 15,-2 2 0-15,0 0 120 16,-6 3 0-16,-3 0-84 15,-10 8 0-15,-5 7-24 16,-5 0 0-16,-8 2 114 16,11-13 0-16,7-7-62 0,12-20 1 15,10-15-53-15,10-21 0 16,11-16-16-16,1-13 1 16,8-16 18-16,6-11 0 15,5-13 47-15,2-14 0 16,4-16-32-16,1-8 0 15,4-8-25-15,15-26 0 16,9-22-7-16,4-10 1 16,3-13-32-16,4-9 1 15,6-9 76-15,-1 4 0 16,6 5-17-16,4 0 1 16,3 2-29-16,6 0 1 15,6-2 7-15,1-2 0 16,4-3 16-16,6-2 0 15,7-2-32-15,-15 13 1 0,-9 5-23 16,0 2 0-16,-7 3 33 16,-8 10 0-16,-7 5-40 15,-4 3 1-15,-4 4 51 16,-6 24 1-16,-7 14-54 16,-10 20 0-16,-13 20-25 15,-2 12 1-15,-4 15-42 16,-11 19 1-16,-7 21 30 15,-8 12 0-15,-9 13 76 16,-1 0 0-16,-6 3-33 16,-8 18 0-16,-5 15-23 0,-5 2 1 15,-5 7 98-15,-3 21 0 16,-5 19 49-16,-2 8 1 16,-4 12-19-16,2-10 0 15,1-3-19-15,16-8 1 16,9-6-44-16,7-12 0 15,7-8 10-15,-1 5 0 16,1 1-10-16,4 1 1 16,6 3 32-16,-8-3 0 15,-4-4-2-15,1-3 1 16,-2-10-44-16,10-19 0 16,10-17 25-16,6-21 1 15,9-24-79-15,-6-9 0 16,0-12 126-16,6-13 1 15,5-5-19-15,2-15 1 16,5-9-41-16,-3-22 1 0,0-15-18 16,7-23 1-16,4-21 1 15,9 0 1-15,4-9 9 16,6 11 1-16,6 3-27 16,3-1 1-16,5-3 14 15,-4 5 0-15,1-1 15 16,-3-1 1-16,3-1-31 15,-5-1 1-15,1-2 42 16,0 2 0-16,1 1-57 16,4 6 0-16,4 6 91 0,-11 6 0 15,-4 6-85-15,0 0 1 16,2 4 38-16,-5-1 1 16,-1 1-24-16,5 0 0 15,3-3 8-15,-1-4 0 16,5-6-5-16,-2 3 0 15,1 1 5-15,3 0 0 16,3 1-12-16,3-9 0 16,7-5 27-16,6 6 0 15,6-1-24-15,-1-7 1 16,3-7 7-16,5 6 0 16,6 1 1-16,-2-9 0 15,2-4 0-15,-5 8 0 16,-1 2-3-16,-1 8 1 15,2 8-4-15,-10 5 0 16,-4 8 2-16,-8 10 1 0,-4 11 0 16,-1 5 1-16,-4 10 2 15,-14 10 1-15,-9 11-9 16,-11 6 0-16,-7 9 4 16,-2 1 1-16,-6 6-30 15,-11 1 1-15,-7 3 35 16,-7 12 1-16,-6 11-5 15,0 1 1-15,-2 6-33 16,2 8 0-16,2 6 66 16,-2 4 0-16,1 6-62 15,-9 16 0-15,-5 10 55 16,-5 10 0-16,-4 10-46 0,-4-1 0 16,-3 2 29-16,-2 8 1 15,0 6 15-15,-1-7 1 16,1-3-24-16,5-2 0 15,4-7 6-15,-3 0 0 16,-1-7 30-16,0 3 1 16,1-1 40-16,6 4 1 15,5 2-99-15,-1-4 1 16,4-3 36-16,0 5 1 16,2 3-11-16,2-8 1 15,-3-8-35-15,3-1 0 16,0-2 13-16,-2 3 1 15,-2 4 9-15,5-7 0 16,6-2 38-16,1 2 0 16,-1-2-40-16,1 2 0 15,3 1-4-15,2-3 0 0,-1-2 6 16,7 4 0-16,1 0 4 16,-2-7 1-16,0-4 9 15,4-9 0-15,1-4 16 16,4-3 0-16,3-6-38 15,1-2 0-15,0-1 10 16,1-4 0-16,5-3-25 16,-6-1 1-16,0-3 27 15,0-9 0-15,2-7 3 16,0-6 0-16,0-2-10 16,-2-3 0-16,0-7 21 15,1 1 1-15,5-7 16 0,-2-5 0 16,-3-5 8-16,3-19 1 15,2-14-49-15,3-8 0 16,2-8 20-16,2-7 0 16,0-3-14-16,7-33 0 15,6-21 1-15,5 6 0 16,8-7 0-16,-1 1 0 16,5-1-15-16,-1 3 0 15,0 4 14-15,4-7 0 16,-2-4 1-16,8-4 1 15,5-3-26-15,6 0 1 16,5-2 26-16,-4-9 0 16,1-5 6-16,-3 10 1 0,-1 6-10 15,1 0 0 1,3 0 4-16,10 0 1 16,8 0-9-16,-6-8 0 0,1-2-29 15,6-3 0-15,7-4 34 16,4-6 1-16,5-6-15 15,-1 11 1-15,1 5 13 16,-1 6 1-16,4 6-2 16,-15 19 0-16,-5 15-9 15,-11 17 1-15,-8 15 13 16,-7 14 0-16,-7 15-50 16,5-8 0-16,2 3-9 15,-9 8 1-15,-5 6 39 0,-7 8 1 16,-2 10-27-16,-14 5 0 15,-11 8-19-15,-7 12 1 16,-8 11 64-16,-19 34 1 16,-14 25-7-16,-9 2 0 15,-11 8 39-15,-3 12 0 16,-3 9-107-16,3-2 1 16,1 4 68-16,4 3 0 15,3 6-9-15,-8-2 1 16,-3-1-23-16,5 8 0 15,1 6 47-15,2-1 1 16,3 3-4-16,-3 12 0 16,-2 7 22-16,-3 10 0 15,-1 8-41-15,8-3 0 16,3 2 59-16,6-10 0 0,6-5-54 16,3 4 0-16,6 2 34 15,3 1 0-15,2 4 15 16,-3-9 1-16,0-5-33 15,-3 5 1-15,3 0-13 16,3-15 0-16,0-8 34 16,4-14 1-16,4-6-63 15,7-24 1-15,7-19 36 16,-5-6 0-16,1-17-23 16,5-13 1-16,3-14 9 15,-2-6 1-15,0-10 8 16,2-8 0-16,0-8 29 0,6-15 1 15,5-10-39-15,5-14 0 16,4-13-9-16,1-29 1 16,1-22 7-16,7 2 0 15,4-5-4-15,6-2 0 16,2-2-8-16,6 0 1 16,1 0 12-16,9-5 0 15,10-2 5-15,-7-4 0 16,7-5-7-16,4 3 1 15,1-1 0-15,2-9 0 16,5-8-1-16,-4 4 1 16,3 0 0-16,-3 2 0 15,1 2 35-15,3 7 0 16,2 3-35-16,-4 17 1 16,0 12-15-16,-5 8 1 0,0 8 18 15,3-3 1-15,-3-1-35 16,-2 13 0-16,-4 12 19 15,-9 12 0-15,-9 12-49 16,-7 14 1-16,-12 14 101 16,-16 10 0-16,-13 12-105 15,-11 19 1-15,-11 18 49 16,-11 13 0-16,-11 16 5 16,11 6 1-16,-2 7-58 15,-6 7 0-15,-3 5 14 16,-2 9 1-16,0 10 42 15,5 8 1-15,1 8-33 0,-17 3 0 16,-13 4 94-16,5 9 0 16,1 7 1-16,5 13 0 15,0 11-52-15,2-2 1 16,6-1-3-16,-6 10 0 16,-6 4-1-16,0-4 0 15,-3-2 0-15,4-9 0 16,1-9 63-16,13-11 0 15,9-13-10-15,4-1 0 16,8-7-37-16,-10-23 1 16,2-17 23-16,15-22 0 15,11-14-38-15,1-13 0 16,6-14-2-16,2-11 0 16,6-15-5-16,-1-10 0 15,5-6 49-15,4-20 0 0,7-12-41 16,-7-9 0-16,3-6-3 15,3-29 0-15,4-23 38 16,9 4 0-16,8-6-83 16,3 2 0-16,4 0 45 15,12 3 1-15,7 3-9 16,-3-10 1-16,-3-5 44 16,5 0 0-16,0 0-84 15,2-6 0-15,4-5 71 16,0-1 1-16,5-5-34 0,-3 14 1 15,-2 4 8-15,-4 14 0 16,-4 8-8-16,4 2 0 16,-5 6 8-16,-2 7 0 15,-1 5 1-15,-4 7 0 16,-7 8-62-16,-5 9 1 16,-3 7 131-16,-17 16 1 15,-11 11-72-15,-4 7 0 16,-3 9-21-16,-8 11 0 15,-11 9-5-15,0 7 0 16,-2 10-9-16,-5 3 0 16,0 7-48-16,-10 25 1 15,-3 20 82-15,-6-1 0 16,-7 5-9-16,-3 5 1 16,-1 4 11-16,-5 7 0 15,-4 5 36-15,6 8 1 0,3 7-69 16,6-6 0-16,7-3 75 15,-13 7 0-15,-3 2-68 16,-2 4 0-16,-6 1 35 16,2 11 1-16,0 7 20 15,6-3 1-15,5 0-1 16,5-15 1-16,10-10-11 16,-2-12 1-16,4-12-24 15,11-16 1-15,9-16-2 16,0-24 1-16,2-14 45 15,5-13 1-15,4-13-27 0,9-23 0 16,6-22 11-16,7-14 0 16,7-16-33-16,4-13 1 15,2-13-38-15,4-10 0 16,2-13 37-16,12-8 0 16,8-8-24-16,3 2 0 15,8-3 19-15,3-1 1 16,5-5 9-16,8 13 1 15,8 7 3-15,-3-3 1 16,7 1-9-16,-6 21 0 16,-8 16-23-16,-5 17 1 15,-9 14 22-15,-19 16 0 16,-16 15-35-16,-13 7 1 16,-7 11 33-16,-14 14 1 15,-14 11 6-15,-9 11 1 16,-19 12-22-16,8 1 1 0,-2 5 19 15,5 7 0-15,1 6-4 16,1 3 1-16,0 3-66 16,-3 7 0-16,-1-1 65 15,3 14 1-15,1 10-4 16,-4 0 1-16,1 1 11 16,-4 11 1-16,-6 10 21 15,1-8 0-15,-1 0 10 16,4-11 0-16,2-5-25 15,7-9 1-15,6-4-10 0,3-20 0 16,6-14 27-16,8-16 1 16,-1-13-11-16,4-7 1 15,4-11 25-15,-4 0 1 16,0 0-23-16,0-4 0 16,1 2-31-16,3 0 0 15,0 1 6-15,1-3 1 16,1 0 26-16,7-8 0 15,3-8-80-15,12-14 1 16,3-8 81-16,2-8 0 16,8-10-32-16,12-21 0 15,13-15-19-15,-5 8 1 16,4-2 15-16,-10 21 1 16,-6 11 6-16,-8 20 0 15,-6 17 4-15,-17 13 0 0,-18 14 2 16,-3 16 0-16,-7 15 63 15,-8 19 0-15,-10 17-61 16,-5-1 1-16,-9 0 14 16,1 4 0-16,-3 8-20 15,8 1 1-15,1 2 53 16,7-11 1-16,6-6-134 16,2-7 1-16,-1-9-242 15,20-1 1-15,1-3-1638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00" units="cm"/>
          <inkml:channel name="Y" type="integer" max="106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8.41528" units="1/cm"/>
          <inkml:channelProperty channel="Y" name="resolution" value="638.554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6T14:57:57.65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20110 16239 1222 0,'-5'-6'0'16,"-5"-4"139"-16,9 4 0 15,1-1-37-15,0 3 0 16,0 2-33-16,1-5 1 15,1 0-41-15,9-6 0 16,2-1 88-16,-5 1 0 16,-3 1-45-16,-3 1 1 15,-4 2-51-15,-2 0 0 16,1 2-17-16,-1-2 0 16,0-2 44-16,1-4 0 15,-3-3-48-15,1 0 1 16,1 2 22-16,-2-6 1 15,3-1-42-15,-1-8 0 0,2-3 18 16,0 1 0-16,2 1-41 16,-1 3 0-16,1 4 41 15,-4-4 1-15,0 0 58 16,1-2 0-16,1 1-76 16,2-1 1-16,3-1 49 15,-1 5 0-15,0 0-55 16,-2-2 0-16,-2-4 57 15,0 3 0-15,2 1-1 16,-3-6 1-16,-1-1-38 16,0 7 1-16,2 4 23 0,-1 5 0 15,3 6-24-15,0-1 1 16,0 5-3-16,0-3 0 16,-2 2-9-16,0-1 0 15,0-3-4-15,2-3 1 16,4-5 7-16,-2-1 1 15,-2 4 8-15,5-7 0 16,-1-2 1-16,0 2 0 16,1-2-8-16,-1-5 0 15,0 0 57-15,-3 1 1 16,1 8-77-16,0 3 0 16,0 4 26-16,0 4 0 15,-2 3 0-15,2-3 0 16,-1-2-26-16,1-3 1 15,2 1 24-15,0 0 1 16,-1-1 39-16,1-1 1 0,-2-2-53 16,0 4 1-16,0-2 13 15,1 2 0-15,1-5-1 16,0 3 0-16,-1-4 0 16,-1-8 1-16,0-6 2 15,0 6 0-15,-2-1-9 16,3 1 1-16,3-3 38 15,1 10 0-15,-1 3-66 16,-2 3 1-16,-3-1 67 16,1 3 1-16,0 1-36 0,-2-2 0 15,0 0 5-15,0-5 1 16,0-1 11-16,0 1 0 16,2-2 21-16,-2-1 0 15,2 1-40-15,-4-4 0 16,-2-2 18-16,1 4 1 15,-1 4-32-15,0-4 1 16,2-2 10-16,1 4 0 16,-1-1 3-16,2 3 1 15,0 0-9-15,0-1 1 16,-4-1 0-16,4-6 1 16,0 1 4-16,4-1 0 15,-1 2-4-15,-1 2 1 16,-2 3 33-16,0-4 0 15,-2-3-32-15,1 6 1 16,1 1 11-16,1-1 0 0,3-2 3 16,-2 5 0-16,2 2 5 15,-3 1 0-15,-1-1-15 16,0 0 0-16,-1-2 0 16,-1 1 0-16,-2-1-1 15,2 0 0-15,0 2 1 16,2-3 0-16,2-2-10 15,-2-4 0-15,2-2 11 16,-2 0 0-16,-2 1 24 16,0 5 1-16,-1 3-24 15,-1 2 1-15,4 0-48 0,0 0 0 16,0 2 55-16,0 2 0 16,-2 0 35-16,2-2 0 15,0-2-47-15,-2 0 0 16,0 0-18-16,2-3 1 15,2-2 20-15,-2-3 1 16,2-2 6-16,-4-6 0 16,0-4-8-16,-1 6 0 15,3 3 0-15,-4 2 0 16,-1 2-1-16,1 0 0 16,2 0 1-16,2 0 0 15,0-2-17-15,0-3 0 16,-2-4 16-16,-1 3 0 15,-1 2 2-15,0-7 0 16,0-3-5-16,3 1 1 16,2 1-10-16,-1 4 1 0,2 5 13 15,-2 1 0-15,2 2 32 16,-4 1 0-16,0 1-34 16,1 0 1-16,-3 1 1 15,0-3 0-15,4-1-5 16,4-3 1-16,0-3 2 15,-3-4 0-15,3-4-32 16,-4 6 0-16,0 4 33 16,-4 3 1-16,1 4-1 15,-3 1 1-15,3 1-8 16,1-3 0-16,2-1 3 0,3-2 1 16,5-1 13-16,-5 3 1 15,1 0-25-15,0-2 1 16,0-4 64-16,-3-1 0 15,-1-4-51-15,0 11 0 16,-1 4 0-16,-1 1 1 16,2 2-1-16,-2 0 0 15,0 2 21-15,-4-2 0 16,-3-1-23-16,7-3 1 16,1-1-8-16,1-2 1 15,0 0 0-15,0-4 0 16,1-1-32-16,-6 3 0 15,-2 0 46-15,3-5 1 16,0-2 5-16,4-2 0 16,2-2-11-16,-2 2 0 0,2 2 0 15,2 0 1-15,1 0-11 16,1 5 0-16,1 4 9 16,-5-2 1-16,-4 0-3 15,2-5 0-15,-4-4-3 16,8-3 0-16,1-3 2 15,-1 5 0-15,-2 3 9 16,4-4 0-16,1 0-6 16,-3 1 0-16,-4-1-1 15,1-3 1-15,3-4 35 16,-2-2 0-16,-2-2-36 16,-2 5 1-16,0-1 3 0,2 5 0 15,2 4 0-15,0 2 1 16,0 2 1-16,3-4 1 15,3-2-6-15,-6-7 1 16,-4-5-20-16,-2 11 1 16,4 3 18-16,-2-2 1 15,0 2-1-15,2 4 1 16,0 1-3-16,0 1 0 16,-2-1 2-16,-1 5 1 15,3 2 2-15,3-3 0 16,-1-3-1-16,0 1 0 15,0 2 0-15,-2 6 0 16,4 1-2-16,-2 1 0 16,-2-3 3-16,0 4 1 15,0 4 17-15,-2-4 0 0,-2-1-21 16,4 3 0-16,0 0 0 16,0 3 0-16,0 2 0 15,0 1 1-15,0 1-27 16,0 0 0-16,0 2 44 15,0-3 0-15,0-3-18 16,0 1 1-16,-2-1-19 16,2-5 0-16,0-5 10 15,0 0 0-15,2-2 14 16,-2 0 1-16,4-2-6 16,-2-7 0-16,1-7 4 0,-3 3 0 15,-2 0-2-15,1 2 0 16,1 2 2-16,0 2 0 15,1 0-10-15,-1-1 0 16,2-1 13-16,-2 6 0 16,2 2-7-16,-4 0 0 15,0-3 0-15,2-2 0 16,4-1-1-16,-6 4 0 16,0 1 0-16,-1 5 0 15,-3 3 21-15,2 1 0 16,1 2-21-16,-1 0 0 15,-1 0-1-15,-1 3 1 16,-1 1 0-16,3-3 0 16,0 1 9-16,2 0 0 15,2 2-9-15,-3 1 0 16,-3 0-8-16,1-5 1 0,-1-3 6 16,1 1 0-16,-1-2 1 15,3-1 0-15,3-4-35 16,0 0 1-16,1-2 34 15,-1 3 0-15,-1 1 11 16,-3 0 0-16,-4 0-8 16,3 3 1-16,1 2 4 15,-1-2 1-15,-3 1-10 16,3 3 0-16,1 2 1 16,4-4 0-16,6-2-20 0,-4 2 1 15,-2-1 23-15,-2 1 0 16,0-2 18-16,0 6 0 15,0 3-22-15,0 2 1 16,2 4-2-16,0 2 0 16,2 1-50-16,0 2 1 15,0 2-1-15,2-1 0 16,3-1 18-16,-2 0 1 16,-1 0 46-16,0 2 1 15,-4 0-85-15,5 4 1 16,1-1 117-16,1 1 1 15,4-2-107-15,0 0 1 16,2-1 108-16,-2 1 1 16,-2 0-81-16,2 0 0 15,2 1 38-15,2-1 0 0,2 0-17 16,3 0 0-16,2-2 8 16,2 0 1-16,-2 0-42 15,2 2 0-15,2 1 99 16,1-3 0-16,3-2-122 15,3 2 0-15,4 0 100 16,-2 2 0-16,0 2-33 16,-2-2 0-16,-2-1-3 15,-2-1 0-15,-1-1-35 16,0-1 1-16,-3-2 76 16,3-1 0-16,0-2-68 0,1 1 1 15,1 1 50-15,3 3 1 16,2 2-37-16,-2 2 0 15,0 1 2-15,0-3 0 16,0-1 13-16,-3 1 0 16,-1 0-6-16,-3-2 1 15,-4-4 8-15,-2 6 1 16,0 0 26-16,4 0 1 16,0 2-18-16,-2-2 0 15,-1 0-28-15,3-2 1 16,0-1 11-16,3-1 0 15,3-1-27-15,-5 3 0 16,-3 0 30-16,-1 4 1 16,-1 2-7-16,2-3 0 15,0-1 1-15,2-1 1 16,2-3-28-16,-8 4 0 0,-1 0 40 16,3 2 0-16,0 1-12 15,-3-4 1-15,-2-7-1 16,-1 6 1-16,-3 2 49 15,6-3 0-15,5-1-37 16,0 4 0-16,2 4-13 16,2-2 0-16,3-1-39 15,6 1 1-15,6 0 55 16,-8-6 0-16,-2-3-16 16,-1 0 1-16,-3 0 3 15,1 1 0-15,-1 1-6 0,3 1 0 16,5 1-40-16,-4-1 1 15,2-1 40-15,8 1 0 16,5 2 43-16,-4-1 0 16,2-3-23-16,0 6 0 15,2 4-17-15,0-4 1 16,0-2-43-16,2 2 1 16,0-2 37-16,7 6 0 15,6 1 10-15,-9 1 1 16,-5-1-26-16,3 1 1 15,-2-1 20-15,-4-1 0 16,-1-1-15-16,3 1 0 16,0 1 47-16,18 1 0 15,11-1-90-15,-14-1 0 16,-4-3 95-16,-14 3 1 0,-12-2-83 16,8-2 1-1,1-2 34-15,1 4 0 0,1 3 49 16,0-3 1-16,1-2-46 15,1 4 1-15,0-1 2 16,-2 5 0-16,1 1-29 16,-5-4 0-16,-3-1 72 15,0-6 1-15,0-5-50 16,-2 7 1-16,-1 1 37 16,2 1 0-16,1 2-86 15,-3-4 1-15,-1 0 92 16,2 0 1-16,4 0-68 0,-2 2 0 15,2 1 39-15,-2-1 1 16,-2-2-29-16,0-2 1 16,0 0 36-16,0 1 0 15,2-1-24-15,2 0 1 16,0 0-24-16,1 4 1 16,1 2 55-16,-2-3 0 15,0 1-57-15,-2 2 0 16,-2 1 70-16,0-1 0 15,-2-2-64-15,4 1 1 16,-2 1 19-16,1-2 1 16,0-2-3-16,5 1 1 15,2 1-12-15,-1 0 1 16,2 2 16-16,1-3 1 16,-1 1-5-16,-1 2 0 15,-3 1 0-15,3-1 0 0,-3-2 7 16,3-2 1-16,-1 0-25 15,5 2 1-15,1 1 17 16,0 1 0-16,0 1-1 16,-6 1 0-16,-5-3 0 15,2-1 1-15,2 0 21 16,3-2 1-16,-2 0-23 16,1 2 0-16,-1-1 15 15,5 3 0-15,1 0-24 16,11-1 1-16,9 3 9 15,-18-5 0-15,-10-1-2 0,7 2 0 16,-5-2 1-16,15 2 1 16,8-2-1-16,-2 5 0 15,-1 3 4-15,-1-5 0 16,0-3-6-16,-6 2 1 16,-5-2-1-16,-3 2 0 15,-3-2-9-15,13 3 1 16,11 3 10-16,-9-1 0 15,-1-1-4-15,-5 5 1 16,-1 2 4-16,-12-4 1 16,-6-2 29-16,5 3 0 15,3 1-46-15,2-2 1 16,4 0 20-16,10 0 0 16,8-1-11-16,-18-1 1 15,-7-1 28-15,-4 1 1 16,-2-1-30-16,2-1 1 0,0-1-2 15,5-2 0-15,6 0 47 16,8-2 0-16,6-1-47 16,-3 1 0-16,-1-2-11 15,-12 1 1-15,-15-1 57 16,4 1 0-16,1-1-56 16,1 0 1-16,0-1 9 15,1 1 0-15,1 1 7 16,-4 1 0-16,0 0-3 15,-3 2 1-15,-1 2 5 0,1 0 0 16,-1-2-7-16,-7 1 1 16,0-1 8-16,2 2 1 15,-2-2 1-15,-3 2 0 16,-3 0-24-16,5 0 0 16,1-1 13-16,0 1 1 15,4 0 1-15,-1 0 0 16,5 0 29-16,-4-2 0 15,1 0-39-15,6 0 0 16,2-2 10-16,-2 0 0 16,2 0 2-16,-2 0 1 15,1 1-6-15,-5-1 0 16,-3 2 1-16,5 0 0 16,0-2-18-16,-3 2 0 15,0 0 5-15,1 0 1 16,1-2 29-16,4 2 0 0,0 0-16 15,-3-2 0-15,0 1 11 16,-5-1 1-16,-2-2-12 16,-2 1 1-16,0-1 4 15,-4 0 0-15,1 3-9 16,-1-1 1-16,3-2 19 16,-3 2 1-16,0-1-20 15,1 1 1-15,-3 0 9 16,3 0 0-16,1 2-6 15,-7 0 0-15,-4 0 4 0,-2 0 0 16,-1-1-9-16,-2 1 0 16,-1 0 8-16,-1 1 1 15,2 1-4-15,-4-2 0 16,0 0 0-16,0 0 0 16,-4-2 0-16,4 2 1 15,4 2 47-15,-4 0 0 16,2-2-48-16,-1 2 1 15,1-2 2-15,-2 3 0 16,0 1-8-16,-2 1 0 16,1 3-6-16,-1 1 0 15,2 0 11-15,0 3 1 16,2 1 2-16,-1 0 1 16,1 1 10-16,-4 2 1 15,-1 2-24-15,-3 11 1 16,-1 7 52-16,-2-3 0 0,-4 1-120 15,7 0 1-15,1 1 90 16,1-5 0-16,-3-3-16 16,1 0 0-16,-3 0 38 15,4 0 0-15,1 2-63 16,4-2 0-16,0-1 27 16,0 1 0-16,4-2-1 15,-4 4 0-15,5 2 11 16,-1-3 0-16,-2 1-14 15,1 0 0-15,1-2 9 0,-4 2 0 16,-4 2-6-16,-1-1 0 16,1-1 8-16,-1 2 0 15,-5 0-32-15,7 1 1 16,-1 1 73-16,0 3 1 16,2 2-39-16,-5 1 1 15,2 1-15-15,-1-6 1 16,2-3-37-16,-1 1 1 15,1-1 30-15,0-4 0 16,-1-5 4-16,5 3 0 16,2-2 3-16,0 3 0 15,-1-3 1-15,3 6 0 16,-4 2 38-16,4 1 1 16,1 1-53-16,-8-1 1 15,-3 1-8-15,2 3 0 16,-1 2 54-16,1-4 0 0,-1-3-50 15,5-3 1-15,0-2 35 16,0-1 0-16,0-3-24 16,2 3 1-16,1 0 8 15,-3 4 1-15,0 0-39 16,0 0 1-16,0 1 44 16,0 1 1-16,0 2-25 15,4-3 0-15,5 1 10 16,-5-2 1-16,1-2-4 15,-1-2 1-15,-2-2 14 16,2 1 0-16,-1-2-40 16,-3 3 0-16,6 2 79 0,-3 0 0 15,1 2-49-15,2 5 0 16,-1 4 3-16,3 2 1 16,-7-1-12-16,3-1 0 15,2-3 20-15,-3-1 1 16,-3-3-53-16,4-1 1 15,-2-1 45-15,1 0 1 16,1 0 12-16,2 3 1 16,1 3-14-16,-1 1 0 15,-1 2 22-15,-1-1 0 16,-1 1-29-16,-1-2 1 16,2-3-6-16,0-1 1 15,1-3 4-15,2 0 0 16,3-2 4-16,-8 2 1 15,1 0-5-15,-3 0 0 16,4 1 16-16,-4 1 1 0,2 0-60 16,1 3 0-16,-3 0 91 15,4-1 0-15,-4-3-81 16,4 1 1-16,1-2 60 16,-5 0 0-16,0 0-22 15,0 0 1-15,0 1-10 16,-3 3 0-16,-1 3 40 15,2-2 0-15,2-1-51 16,0 1 1-16,0 0 26 16,0 0 1-16,-4 3-3 0,-1-5 1 15,1 0-11-15,-1-1 0 16,-5 0 0-16,7-1 0 16,-3-1 0-16,3 0 1 15,3-2-3-15,-4 4 1 16,0 0 1-16,2 3 0 15,-5 2 0-15,2 2 0 16,-8 2 0-16,3-3 0 16,1 0 3-16,0-1 1 15,4 0-4-15,-3 0 1 16,3-2 70-16,-1 4 0 16,-1 2-100-16,1 1 0 15,-3 2 29-15,2 1 0 16,1-1-65-16,-3-1 0 15,-4-1 69-15,8-3 0 16,1-4-14-16,0-1 1 16,4-4 57-16,0-1 0 0,0 0-92 15,0 0 0-15,0 1 106 16,-4 2 1-16,-1 1-108 16,1 1 0-16,2-1 43 15,-1 1 1-15,6-3-5 16,-3 1 0-16,2 0 13 15,2 1 0-15,0 1-8 16,-3 3 1-16,1 0 0 16,4 4 0-16,-2 3 2 15,1-2 1-15,4 3 2 0,-5-5 0 16,1-1-7-16,1-2 1 16,1 0 4-16,3-1 0 15,2-3-6-15,-6 3 1 16,1-3 4-16,3 8 0 15,-5 1 27-15,1 1 0 16,-3-3-36-16,6 8 1 16,4 4 0-16,-3-13 0 15,-1-9 10-15,-4 5 0 16,3-3-39-16,-5-1 0 16,5 3 67-16,-1-1 1 15,-1 2-52-15,3 1 1 16,4-1-14-16,-4-2 0 15,-2 1 35-15,2-2 1 16,1-3 11-16,1 0 1 0,0-3-31 16,-2 0 0-16,0 4 66 15,-9 0 0-15,-4 0-87 16,4 0 1-16,4-2 88 16,-2 1 0-16,2 1-70 15,-4 2 0-15,0 0 19 16,0-1 0-16,-6-1-31 15,2 0 0-15,1-2 69 16,1-2 1-16,-2-3-85 16,4 3 0-16,0-3 93 15,-5 1 1-15,1 1-51 0,4-1 1 16,4 3 1 0,-4-1 0-16,0-2-8 0,-4 6 1 15,0 2 6-15,-1 3 1 16,-4 2-42-16,5 0 1 15,0 2 76-15,2 0 0 16,2-2-63-16,-7 0 0 16,2 0 42-16,-5 0 0 15,1-1-15-15,2 1 0 16,1-2 32-16,1 4 1 16,-5 0-46-16,7-2 1 15,-5 2 47-15,7-4 0 16,-3-3-94-16,0-2 0 15,4-4 85-15,0 0 0 16,0-3-66-16,0 1 1 0,-2-5 57 16,2 2 1-16,0-2-19 15,-3-2 0-15,-3 4 20 16,3 0 0-16,-1 2-53 16,8-1 1-16,-1 3 55 15,-6 7 1-15,-3 3-62 16,-1-2 0-16,1 4 80 15,2-3 1-15,4-2-58 16,-3-3 1-16,1-2 33 16,-2-1 1-16,8-2-53 15,-4-1 0-15,0 0 23 16,0-3 1-16,0-6 73 0,0 0 0 16,2-4-97-16,-4-6 0 15,2 3 59-15,-4-4 0 16,4-1-21-16,0 1 1 15,0-2 26-15,0 2 1 16,-5-2 8-16,1 4 0 16,4-4-98-16,-4 3 1 15,4 1 56-15,0-2 0 16,4 1-29-16,-4 4 0 16,4-1 21-16,1-3 0 15,-1 1 16-15,-4 0 0 16,-4-2-9-16,4 1 0 15,4-3 41-15,-4 2 1 16,0 0-38-16,0 0 0 16,-4 1 12-16,-1 1 1 15,5-4 2-15,-8 7 0 0,3-2-15 16,-4 1 0-16,-1 1-39 16,1-2 1-16,0 1 77 15,-4-1 0-15,0 4-44 16,-1-5 1-16,-5 3 0 15,3-1 1-15,-3-3-18 16,-8 1 0-16,-1-2-33 16,-3 1 1-16,-4-3 88 15,3 4 1-15,-3 1-86 16,2 2 1-16,2 1 101 0,0-3 0 16,3 2-96-16,-1-1 0 15,1 1 75-15,-3-2 0 16,-2-1-68-16,-2 3 0 15,-2-1 95-15,0-1 0 16,0-3-122-16,-3 0 0 16,-1 1 63-16,3-3 0 15,1 0 20-15,2 0 0 16,3-3-13-16,1-1 1 16,2-1-29-16,-1-1 1 15,1-1 22-15,3 0 0 16,0-2-26-16,-10 1 0 15,-11-4 31-15,7 3 0 16,0 0-19-16,1 2 1 16,6-2 47-16,-4 5 0 15,6 0-67-15,-1-1 0 0,3 5 75 16,-2 3 0 0,-3 3-48-16,-6 1 0 0,-1 0 3 15,1-1 0-15,3 3 1 16,-1-2 0-16,4-2-1 15,-2 3 1-15,2-3-26 16,-2 2 1-16,-1 0 57 16,0-1 0-16,-3 1-75 15,1-5 1-15,0 2 79 16,6-4 1-16,4-4-41 0,-3 2 0 16,1-5 3-16,-4 3 0 15,-2 1-2-15,0 1 0 16,1 0 0-16,1 2 0 15,-4 0-1-15,2 2 1 16,2 0 0-16,-3-1 0 16,1 1-2-16,-4 5 0 15,-1-1 2-15,-2 1 0 16,0-3 2-16,1 1 1 16,1-1-3-16,1 1 0 15,1 2 0-15,-1-3 0 16,3 0 0-16,-6-3 0 15,-1-2-13-15,1 1 1 16,-2 0 11-16,0 0 0 16,0 0-16-16,2 0 1 15,2 0 20-15,-1 0 0 0,3-2-4 16,-10 0 0-16,1-2 7 16,-3 4 1-16,-3 4-47 15,3-4 0-15,3 0 97 16,1 4 0-16,0-3-106 15,0 3 1-15,2-4 91 16,-7 0 1-16,-1-4-48 16,5 3 0-16,-1-3 6 15,0 0 0-15,2-1-3 16,4 0 0-16,5-1 3 16,-7 1 1-16,-1-2-6 15,-7 3 1-15,1 2-2 0,-1-2 1 16,3-3-27-16,1 7 0 15,2 0 50-15,0 4 0 16,1-4-40-16,1 5 1 16,1-1 45-16,1 0 0 15,-2 1-29-15,0-1 0 16,0-4 0-16,2 3 1 16,4 1-3-16,1-2 1 15,2-2 4-15,2-2 1 16,2-2-22-16,0 1 1 15,0-1 53-15,-10-5 0 16,-4 3-34-16,-1-1 0 16,-4 2-19-16,4 1 1 15,4 1 19-15,-2 3 1 0,2-4 1 16,-2 4 0-16,0-2-22 16,-4 0 1-16,-3 2 62 15,1 0 1-15,-1 0-99 16,3 2 0-16,4 0 75 15,0-2 0-15,2 4-28 16,2-4 0-16,1 0 29 16,-3-4 1-16,-2-1-31 15,0-3 0-15,0-1 18 16,-2 2 0-16,0-2-24 16,6 0 1-16,3 0 26 15,1 2 1-15,-1 0-38 0,-7 1 1 16,0 1 50-16,4 1 0 15,1 1-28-15,-1-1 1 16,-2 0-29-16,3 4 0 16,4-3 67-16,1 3 1 15,-1 0-65-15,4 0 0 16,3 2 27-16,-5-2 0 16,0 0 14-16,-3 0 0 15,-5 1-56-15,5-1 1 16,3 0 42-16,-2 0 1 15,2 0-3-15,2 0 1 16,1-1-2-16,3-1 1 16,3-4 6-16,-1 3 1 15,-3 1-6-15,-3 0 0 16,2 0 21-16,-2-1 1 0,-1 3-64 16,3 3 1-16,2-1 52 15,-3 0 1-15,3 0-16 16,1-2 1-16,1 3 37 15,-6 3 0-15,-2-3-76 16,5 1 0-16,4 1 97 16,1 1 0-16,-3-1-103 15,4-5 0-15,2 0 61 16,-7 4 1-16,-5-1-51 16,-4 3 1-16,-6-1 21 15,-1-1 1-15,1 0 7 0,4-1 0 16,1-1 49-16,4 3 0 15,2 1-82-15,4-3 0 16,1 1 68-16,-3-2 0 16,-4 1-28-16,7 1 0 15,4 1 8-15,-7-1 0 16,-6 3-16-16,2-1 0 16,2-3 29-16,2 1 0 15,1-2-49-15,3 1 0 16,1 1 49-16,4-4 0 15,3 0-22-15,5 3 0 16,1 1 0-16,-4-2 0 16,1 2-19-16,-3-4 1 15,-1 0 21-15,3 0 1 16,4-4-6-16,4 2 0 16,4-2 4-16,-12 1 1 0,-5 3-21 15,11 0 0-15,6 0 56 16,-6 3 0-16,-1 1-76 15,3-2 1-15,4 2 36 16,-10-1 1-16,-3 1-10 16,1-2 0-16,-1-2 12 15,1 0 0-15,-3 0 20 16,3 0 0-16,1 0-48 16,1 0 1-16,2-2 84 15,-2 0 1-15,-3 0-101 16,7-1 1-16,0 3 75 0,2 0 1 15,-1 0-40-15,3 3 1 16,0-3 5-16,1 2 0 16,3 2-29-16,-3-4 0 15,0 0 45-15,1 0 0 16,5 0-24-16,-7 0 1 16,-4-2 21-16,0 2 1 15,-1-2-49-15,-2-3 0 16,-1 1 15-16,-5 0 0 15,3-1 19-15,-7 1 0 16,2 4 22-16,-2-2 1 16,2 1-42-16,0 1 0 15,2 0-42-15,3 1 0 16,6 1-465-16,8 2 1 16,-1 1-1062-16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7/29/2020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9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https://cdn.pixabay.com/photo/2015/10/22/12/32/maize-field-1001106_960_720.png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1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C1FE54-3822-4313-BDE0-E707FD6E869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1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02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4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Q. Which tasks involve supervised learning?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biological question can be rephrased in which of the following machine learning problem statement(s)?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2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2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8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hiuLab/ML_workshop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plantbiology.aspb.org/code-of-conduc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/blob/master/ML_workshop_example_run.ipynb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pnas.org/content/108/36/14992.sho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587121v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pnas.org/content/115/18/4613.shor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an-introduction-to-feature-selection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5" Type="http://schemas.openxmlformats.org/officeDocument/2006/relationships/customXml" Target="../ink/ink2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customXml" Target="../ink/ink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hart" Target="../charts/chart2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How</a:t>
            </a:r>
            <a:br>
              <a:rPr lang="en-US" altLang="zh-TW" sz="4800" dirty="0">
                <a:solidFill>
                  <a:srgbClr val="FF5050"/>
                </a:solidFill>
              </a:rPr>
            </a:br>
            <a:r>
              <a:rPr lang="en-US" altLang="zh-TW" sz="4800" dirty="0">
                <a:solidFill>
                  <a:srgbClr val="3399FF"/>
                </a:solidFill>
              </a:rPr>
              <a:t>Machine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can be used to solve</a:t>
            </a:r>
            <a:r>
              <a:rPr lang="en-US" altLang="zh-TW" sz="4800" dirty="0">
                <a:solidFill>
                  <a:srgbClr val="0000FF"/>
                </a:solidFill>
              </a:rPr>
              <a:t> </a:t>
            </a:r>
            <a:br>
              <a:rPr lang="en-US" altLang="zh-TW" sz="4800" dirty="0">
                <a:solidFill>
                  <a:srgbClr val="0000FF"/>
                </a:solidFill>
              </a:rPr>
            </a:br>
            <a:r>
              <a:rPr lang="en-US" altLang="zh-TW" sz="4800" dirty="0">
                <a:solidFill>
                  <a:srgbClr val="00B050"/>
                </a:solidFill>
              </a:rPr>
              <a:t>plant biology problems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286000" y="3810000"/>
            <a:ext cx="7772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Shin-Han Shiu &amp; Serena </a:t>
            </a:r>
            <a:r>
              <a:rPr lang="en-US" sz="2400" i="0" dirty="0" err="1">
                <a:solidFill>
                  <a:schemeClr val="bg1">
                    <a:lumMod val="85000"/>
                  </a:schemeClr>
                </a:solidFill>
              </a:rPr>
              <a:t>Lotreck</a:t>
            </a:r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Michigan State University</a:t>
            </a:r>
          </a:p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6ECD2-831B-4F23-B7C5-EF5B87CDA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05" b="63204"/>
          <a:stretch/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3A92FA5B-EACA-4934-97A3-01418F1F7B28}"/>
              </a:ext>
            </a:extLst>
          </p:cNvPr>
          <p:cNvGrpSpPr>
            <a:grpSpLocks/>
          </p:cNvGrpSpPr>
          <p:nvPr/>
        </p:nvGrpSpPr>
        <p:grpSpPr bwMode="auto">
          <a:xfrm>
            <a:off x="10301315" y="6376265"/>
            <a:ext cx="2154238" cy="369887"/>
            <a:chOff x="474462" y="4679287"/>
            <a:chExt cx="2153842" cy="369583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726C7118-A832-40AE-8B70-8B333FE0392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50304" y="4679287"/>
              <a:ext cx="1778000" cy="369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  <a:latin typeface="Euphemia UCAS" panose="020B0503040102020104" pitchFamily="34" charset="-79"/>
                  <a:cs typeface="Euphemia UCAS" panose="020B0503040102020104" pitchFamily="34" charset="-79"/>
                </a:rPr>
                <a:t>#PlantBio20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6A2535-9CF8-40CE-98F3-D86B32037D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462" y="4688128"/>
              <a:ext cx="375842" cy="306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6DD5D-4BC6-4A85-8963-DCBFE2305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76" y="6264998"/>
            <a:ext cx="2743200" cy="4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ML: from Spotify to Biology</a:t>
            </a:r>
          </a:p>
        </p:txBody>
      </p:sp>
      <p:graphicFrame>
        <p:nvGraphicFramePr>
          <p:cNvPr id="7" name="Content Placeholder 50">
            <a:extLst>
              <a:ext uri="{FF2B5EF4-FFF2-40B4-BE49-F238E27FC236}">
                <a16:creationId xmlns:a16="http://schemas.microsoft.com/office/drawing/2014/main" id="{B0547526-0B8B-48C9-910F-E30282EC6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582444"/>
              </p:ext>
            </p:extLst>
          </p:nvPr>
        </p:nvGraphicFramePr>
        <p:xfrm>
          <a:off x="2799291" y="1135696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562FA-F6A6-4546-9672-09BE8C75AFA1}"/>
              </a:ext>
            </a:extLst>
          </p:cNvPr>
          <p:cNvGrpSpPr/>
          <p:nvPr/>
        </p:nvGrpSpPr>
        <p:grpSpPr>
          <a:xfrm>
            <a:off x="152401" y="1135696"/>
            <a:ext cx="2523050" cy="2682240"/>
            <a:chOff x="1083159" y="3177026"/>
            <a:chExt cx="2523050" cy="268224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F7436C-B0A5-4906-96F0-EE4E550CCFC8}"/>
                </a:ext>
              </a:extLst>
            </p:cNvPr>
            <p:cNvSpPr/>
            <p:nvPr/>
          </p:nvSpPr>
          <p:spPr>
            <a:xfrm>
              <a:off x="1083159" y="3177026"/>
              <a:ext cx="2523050" cy="268224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B4928D-E7F2-4136-BCEB-13957FFE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086" y="3391414"/>
              <a:ext cx="1862712" cy="624804"/>
            </a:xfrm>
            <a:prstGeom prst="rect">
              <a:avLst/>
            </a:prstGeom>
          </p:spPr>
        </p:pic>
      </p:grpSp>
      <p:graphicFrame>
        <p:nvGraphicFramePr>
          <p:cNvPr id="14" name="Content Placeholder 50">
            <a:extLst>
              <a:ext uri="{FF2B5EF4-FFF2-40B4-BE49-F238E27FC236}">
                <a16:creationId xmlns:a16="http://schemas.microsoft.com/office/drawing/2014/main" id="{0C0850B1-935F-41F2-9816-D17AF623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56626"/>
              </p:ext>
            </p:extLst>
          </p:nvPr>
        </p:nvGraphicFramePr>
        <p:xfrm>
          <a:off x="2799291" y="3945103"/>
          <a:ext cx="913990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PWY A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domain 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Is expressed under Y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Interact with Z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Induced by 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69988D-324E-44DA-B0E0-199867189DDE}"/>
              </a:ext>
            </a:extLst>
          </p:cNvPr>
          <p:cNvSpPr/>
          <p:nvPr/>
        </p:nvSpPr>
        <p:spPr>
          <a:xfrm>
            <a:off x="134472" y="3962400"/>
            <a:ext cx="2523050" cy="268224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Figure out which genes belong to a particular pathway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0C6D3-C0BA-40DC-A6F9-79C41BD1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8" y="4091663"/>
            <a:ext cx="1405339" cy="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066800"/>
            <a:ext cx="3369797" cy="5486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  	</a:t>
            </a:r>
            <a:r>
              <a:rPr lang="en-US" sz="2400" b="0" i="1" dirty="0"/>
              <a:t>classification</a:t>
            </a:r>
            <a:endParaRPr lang="en-US" sz="2400" b="0" i="1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066800"/>
            <a:ext cx="3337881" cy="548640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Supervised:</a:t>
            </a:r>
          </a:p>
          <a:p>
            <a:pPr marL="0" indent="0">
              <a:buNone/>
            </a:pPr>
            <a:r>
              <a:rPr lang="en-US" sz="2400" b="0" i="1" dirty="0"/>
              <a:t>	regression</a:t>
            </a:r>
            <a:endParaRPr lang="en-US" sz="24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6671"/>
              </p:ext>
            </p:extLst>
          </p:nvPr>
        </p:nvGraphicFramePr>
        <p:xfrm>
          <a:off x="4576550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4847"/>
              </p:ext>
            </p:extLst>
          </p:nvPr>
        </p:nvGraphicFramePr>
        <p:xfrm>
          <a:off x="8303204" y="268279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8443281" y="5533613"/>
            <a:ext cx="2841645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label of an instance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4820433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a </a:t>
            </a:r>
            <a:r>
              <a:rPr lang="en-US" sz="2000" i="1" u="sng" dirty="0">
                <a:solidFill>
                  <a:schemeClr val="tx1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label of an instance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066800"/>
            <a:ext cx="3444090" cy="54864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60796"/>
              </p:ext>
            </p:extLst>
          </p:nvPr>
        </p:nvGraphicFramePr>
        <p:xfrm>
          <a:off x="821032" y="2667001"/>
          <a:ext cx="3168609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71429" y="5533613"/>
            <a:ext cx="2862619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patterns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E2119-0E57-4DDF-B538-5BFF4481E263}"/>
              </a:ext>
            </a:extLst>
          </p:cNvPr>
          <p:cNvGrpSpPr/>
          <p:nvPr/>
        </p:nvGrpSpPr>
        <p:grpSpPr>
          <a:xfrm>
            <a:off x="4267200" y="2086100"/>
            <a:ext cx="1947138" cy="580900"/>
            <a:chOff x="952871" y="1733773"/>
            <a:chExt cx="1947138" cy="58090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CF2E8B2-5B14-4AC5-8B66-EFF881CA19D7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2FA865-5F92-4EC1-BA97-02F14BBC614C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A9AFAE6-A4B6-45A0-9F9A-AF101A23E656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8FACB-16AC-4F56-A23B-EA859F4B67CC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9C1C2-E472-4C1B-9C6C-4258FEAF4207}"/>
              </a:ext>
            </a:extLst>
          </p:cNvPr>
          <p:cNvGrpSpPr/>
          <p:nvPr/>
        </p:nvGrpSpPr>
        <p:grpSpPr>
          <a:xfrm>
            <a:off x="8200484" y="2057400"/>
            <a:ext cx="2467516" cy="580900"/>
            <a:chOff x="6659474" y="1733773"/>
            <a:chExt cx="2467516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A9A30E87-F5B8-423C-A528-B8718C707380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BF525-196E-488C-A4C8-CBB646CE57CD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FC3A6185-A992-44FD-945A-7A12BF399605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D12511-F646-4C5A-A4BA-C8B9E22E6BDD}"/>
                </a:ext>
              </a:extLst>
            </p:cNvPr>
            <p:cNvSpPr txBox="1"/>
            <p:nvPr/>
          </p:nvSpPr>
          <p:spPr>
            <a:xfrm>
              <a:off x="6659474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0EDD-EBAD-4CDE-A1ED-135CEF3F3A41}"/>
              </a:ext>
            </a:extLst>
          </p:cNvPr>
          <p:cNvSpPr/>
          <p:nvPr/>
        </p:nvSpPr>
        <p:spPr>
          <a:xfrm>
            <a:off x="10453476" y="71176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0EBACF-4287-48FA-A045-781862A50E58}"/>
              </a:ext>
            </a:extLst>
          </p:cNvPr>
          <p:cNvSpPr/>
          <p:nvPr/>
        </p:nvSpPr>
        <p:spPr>
          <a:xfrm>
            <a:off x="10463867" y="162860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DC9C39C-6452-4D0D-8D01-B85D68737E37}"/>
              </a:ext>
            </a:extLst>
          </p:cNvPr>
          <p:cNvSpPr/>
          <p:nvPr/>
        </p:nvSpPr>
        <p:spPr>
          <a:xfrm rot="16200000">
            <a:off x="6816095" y="1729482"/>
            <a:ext cx="228600" cy="162952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AA72E-847F-4A64-8625-F216F23FB6B0}"/>
              </a:ext>
            </a:extLst>
          </p:cNvPr>
          <p:cNvSpPr txBox="1"/>
          <p:nvPr/>
        </p:nvSpPr>
        <p:spPr>
          <a:xfrm>
            <a:off x="6372427" y="208256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564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29" grpId="0" animBg="1"/>
      <p:bldP spid="30" grpId="0" animBg="1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Which tasks involve supervised learning?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ounded Rectangle 49">
            <a:extLst>
              <a:ext uri="{FF2B5EF4-FFF2-40B4-BE49-F238E27FC236}">
                <a16:creationId xmlns:a16="http://schemas.microsoft.com/office/drawing/2014/main" id="{BC056799-2EE7-4FD4-84D2-4823BF4E70FE}"/>
              </a:ext>
            </a:extLst>
          </p:cNvPr>
          <p:cNvSpPr/>
          <p:nvPr/>
        </p:nvSpPr>
        <p:spPr>
          <a:xfrm>
            <a:off x="2722581" y="1740025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(1)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Netflix recommends a movie for customers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4B08A7B-F2B8-4DA3-ABA4-1506F8D0CADA}"/>
              </a:ext>
            </a:extLst>
          </p:cNvPr>
          <p:cNvSpPr/>
          <p:nvPr/>
        </p:nvSpPr>
        <p:spPr>
          <a:xfrm>
            <a:off x="5022477" y="1740027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(2)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Put genes into groups based how they express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E6B3FA48-724E-4869-B900-D569D7C674E5}"/>
              </a:ext>
            </a:extLst>
          </p:cNvPr>
          <p:cNvSpPr/>
          <p:nvPr/>
        </p:nvSpPr>
        <p:spPr>
          <a:xfrm>
            <a:off x="7294581" y="1740026"/>
            <a:ext cx="2230419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(3)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Use genetic information to predict plant height 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647007-D514-4BC9-8011-63C773305691}"/>
              </a:ext>
            </a:extLst>
          </p:cNvPr>
          <p:cNvSpPr/>
          <p:nvPr/>
        </p:nvSpPr>
        <p:spPr>
          <a:xfrm>
            <a:off x="3625326" y="420186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EE08A8-6D35-4EED-8B7A-CF52791C1257}"/>
              </a:ext>
            </a:extLst>
          </p:cNvPr>
          <p:cNvSpPr/>
          <p:nvPr/>
        </p:nvSpPr>
        <p:spPr>
          <a:xfrm>
            <a:off x="8197326" y="4199600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A166F6-7F89-4008-9A75-4CB86B1C88F3}"/>
              </a:ext>
            </a:extLst>
          </p:cNvPr>
          <p:cNvSpPr txBox="1"/>
          <p:nvPr/>
        </p:nvSpPr>
        <p:spPr>
          <a:xfrm>
            <a:off x="3196264" y="493451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Different</a:t>
            </a:r>
          </a:p>
          <a:p>
            <a:pPr algn="ctr"/>
            <a:r>
              <a:rPr lang="en-US" dirty="0"/>
              <a:t>customers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2BF7B6-D856-4AB1-B90E-79FA0D62F5FA}"/>
              </a:ext>
            </a:extLst>
          </p:cNvPr>
          <p:cNvSpPr txBox="1"/>
          <p:nvPr/>
        </p:nvSpPr>
        <p:spPr>
          <a:xfrm>
            <a:off x="5641396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None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82B94-EA66-4DF8-9E5A-03E412725BD3}"/>
              </a:ext>
            </a:extLst>
          </p:cNvPr>
          <p:cNvSpPr txBox="1"/>
          <p:nvPr/>
        </p:nvSpPr>
        <p:spPr>
          <a:xfrm>
            <a:off x="7912249" y="493059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Labels:</a:t>
            </a:r>
          </a:p>
          <a:p>
            <a:pPr algn="ctr"/>
            <a:r>
              <a:rPr lang="en-US" dirty="0"/>
              <a:t>Heights</a:t>
            </a:r>
          </a:p>
        </p:txBody>
      </p:sp>
    </p:spTree>
    <p:extLst>
      <p:ext uri="{BB962C8B-B14F-4D97-AF65-F5344CB8AC3E}">
        <p14:creationId xmlns:p14="http://schemas.microsoft.com/office/powerpoint/2010/main" val="22131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23" grpId="0" animBg="1"/>
      <p:bldP spid="24" grpId="0" animBg="1"/>
      <p:bldP spid="25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THE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WORKFLOW</a:t>
            </a:r>
            <a:r>
              <a:rPr lang="en-US" sz="8000" dirty="0">
                <a:solidFill>
                  <a:srgbClr val="FF5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IN A “TYPICAL” ML ANALYSIS?</a:t>
            </a:r>
          </a:p>
        </p:txBody>
      </p:sp>
    </p:spTree>
    <p:extLst>
      <p:ext uri="{BB962C8B-B14F-4D97-AF65-F5344CB8AC3E}">
        <p14:creationId xmlns:p14="http://schemas.microsoft.com/office/powerpoint/2010/main" val="336245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ML workflow?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91A0D-9682-4C86-8BE9-5384EF6F031A}"/>
              </a:ext>
            </a:extLst>
          </p:cNvPr>
          <p:cNvSpPr/>
          <p:nvPr/>
        </p:nvSpPr>
        <p:spPr>
          <a:xfrm>
            <a:off x="246868" y="637304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https://imgs.xkcd.com/comics/machine_learning.png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FFCB0-A503-41B5-91C5-E3DF87D64BEA}"/>
              </a:ext>
            </a:extLst>
          </p:cNvPr>
          <p:cNvSpPr/>
          <p:nvPr/>
        </p:nvSpPr>
        <p:spPr>
          <a:xfrm>
            <a:off x="4495800" y="-9906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B3464-8594-4636-B7FA-15926918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63" y="147408"/>
            <a:ext cx="5362569" cy="63454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1E46EC-1BEA-457C-8C56-662489D64E22}"/>
              </a:ext>
            </a:extLst>
          </p:cNvPr>
          <p:cNvSpPr/>
          <p:nvPr/>
        </p:nvSpPr>
        <p:spPr>
          <a:xfrm>
            <a:off x="7010400" y="1905000"/>
            <a:ext cx="3657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B12B5-84BC-4FDB-BDBC-FDD5C6519750}"/>
              </a:ext>
            </a:extLst>
          </p:cNvPr>
          <p:cNvGrpSpPr/>
          <p:nvPr/>
        </p:nvGrpSpPr>
        <p:grpSpPr>
          <a:xfrm>
            <a:off x="7848600" y="838200"/>
            <a:ext cx="4096532" cy="2705102"/>
            <a:chOff x="7848600" y="838200"/>
            <a:chExt cx="4096532" cy="270510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320E93-D863-4394-A4EF-F6A87822C320}"/>
                </a:ext>
              </a:extLst>
            </p:cNvPr>
            <p:cNvSpPr/>
            <p:nvPr/>
          </p:nvSpPr>
          <p:spPr>
            <a:xfrm>
              <a:off x="7848600" y="83820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2E2E5D-BCD5-4467-9688-FE3B91504B31}"/>
                </a:ext>
              </a:extLst>
            </p:cNvPr>
            <p:cNvSpPr/>
            <p:nvPr/>
          </p:nvSpPr>
          <p:spPr>
            <a:xfrm>
              <a:off x="10524795" y="1409700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B2492F-A212-4160-B8E2-45D57FFE5BB3}"/>
                </a:ext>
              </a:extLst>
            </p:cNvPr>
            <p:cNvSpPr/>
            <p:nvPr/>
          </p:nvSpPr>
          <p:spPr>
            <a:xfrm>
              <a:off x="9645599" y="2976450"/>
              <a:ext cx="1174801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89064F-7C4D-4F68-AAB4-92157E2C16E7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0B67E5-6ABD-474E-BEA7-F0E30429729F}"/>
              </a:ext>
            </a:extLst>
          </p:cNvPr>
          <p:cNvSpPr/>
          <p:nvPr/>
        </p:nvSpPr>
        <p:spPr>
          <a:xfrm>
            <a:off x="8687631" y="2392361"/>
            <a:ext cx="2818569" cy="584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B3625027-081A-4EAD-A254-00C03B3067A6}"/>
              </a:ext>
            </a:extLst>
          </p:cNvPr>
          <p:cNvSpPr/>
          <p:nvPr/>
        </p:nvSpPr>
        <p:spPr>
          <a:xfrm rot="10800000">
            <a:off x="1109425" y="3979272"/>
            <a:ext cx="526961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131D5567-1E0D-4100-BD4F-0D45D1B34FF1}"/>
              </a:ext>
            </a:extLst>
          </p:cNvPr>
          <p:cNvSpPr/>
          <p:nvPr/>
        </p:nvSpPr>
        <p:spPr>
          <a:xfrm rot="10800000">
            <a:off x="2772322" y="3962400"/>
            <a:ext cx="3606717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464661" y="2699291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2562000-8688-4D0C-972D-FA3D58AC7AE7}"/>
              </a:ext>
            </a:extLst>
          </p:cNvPr>
          <p:cNvSpPr/>
          <p:nvPr/>
        </p:nvSpPr>
        <p:spPr>
          <a:xfrm>
            <a:off x="5446113" y="2727781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ACB0EC-3748-4A4C-BB72-C511C33391F0}"/>
              </a:ext>
            </a:extLst>
          </p:cNvPr>
          <p:cNvSpPr/>
          <p:nvPr/>
        </p:nvSpPr>
        <p:spPr>
          <a:xfrm>
            <a:off x="3823402" y="2699291"/>
            <a:ext cx="1540460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answers, predictions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350EAEE-9D90-4A66-938E-B21BE4376AF0}"/>
              </a:ext>
            </a:extLst>
          </p:cNvPr>
          <p:cNvSpPr/>
          <p:nvPr/>
        </p:nvSpPr>
        <p:spPr>
          <a:xfrm>
            <a:off x="2127559" y="3058090"/>
            <a:ext cx="1662898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92F176-1A60-4028-8995-557D9751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02764" y="3013795"/>
            <a:ext cx="745433" cy="889277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57D557-B5B6-47ED-A691-6CEFFF80C370}"/>
              </a:ext>
            </a:extLst>
          </p:cNvPr>
          <p:cNvSpPr/>
          <p:nvPr/>
        </p:nvSpPr>
        <p:spPr>
          <a:xfrm>
            <a:off x="5366174" y="3058090"/>
            <a:ext cx="323946" cy="810448"/>
          </a:xfrm>
          <a:prstGeom prst="rightArrow">
            <a:avLst>
              <a:gd name="adj1" fmla="val 50000"/>
              <a:gd name="adj2" fmla="val 45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3B2250-2BC7-4D9A-8CA2-43D6B35DFEA2}"/>
              </a:ext>
            </a:extLst>
          </p:cNvPr>
          <p:cNvSpPr txBox="1"/>
          <p:nvPr/>
        </p:nvSpPr>
        <p:spPr>
          <a:xfrm>
            <a:off x="6351863" y="41512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1748-76FF-473B-9743-DD52C9E2A8BC}"/>
              </a:ext>
            </a:extLst>
          </p:cNvPr>
          <p:cNvSpPr txBox="1"/>
          <p:nvPr/>
        </p:nvSpPr>
        <p:spPr>
          <a:xfrm>
            <a:off x="2353579" y="232805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05897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 animBg="1"/>
      <p:bldP spid="4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  <p:bldP spid="41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examination/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383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383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 &amp; how to process it?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383250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 &amp; how should they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be generated?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383250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&amp; hyper-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3832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to evaluate &amp;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CAA6C-1D42-4A65-AD5E-0C344B19815D}"/>
              </a:ext>
            </a:extLst>
          </p:cNvPr>
          <p:cNvGrpSpPr/>
          <p:nvPr/>
        </p:nvGrpSpPr>
        <p:grpSpPr>
          <a:xfrm>
            <a:off x="5120492" y="2779742"/>
            <a:ext cx="1914093" cy="2241619"/>
            <a:chOff x="5120492" y="2779742"/>
            <a:chExt cx="1914093" cy="22416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BE415-6C17-4FC4-A515-61816BF8B43D}"/>
                </a:ext>
              </a:extLst>
            </p:cNvPr>
            <p:cNvSpPr txBox="1"/>
            <p:nvPr/>
          </p:nvSpPr>
          <p:spPr>
            <a:xfrm>
              <a:off x="5586635" y="341440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Gene X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60508EA-6610-4F7E-B9B7-E3950A4B7219}"/>
                </a:ext>
              </a:extLst>
            </p:cNvPr>
            <p:cNvSpPr/>
            <p:nvPr/>
          </p:nvSpPr>
          <p:spPr>
            <a:xfrm>
              <a:off x="5120492" y="2981030"/>
              <a:ext cx="535717" cy="407795"/>
            </a:xfrm>
            <a:prstGeom prst="wedgeRoundRectCallout">
              <a:avLst>
                <a:gd name="adj1" fmla="val 57762"/>
                <a:gd name="adj2" fmla="val 9078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kinase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927112E-097E-439B-A407-D6839C09BFA3}"/>
                </a:ext>
              </a:extLst>
            </p:cNvPr>
            <p:cNvSpPr/>
            <p:nvPr/>
          </p:nvSpPr>
          <p:spPr>
            <a:xfrm>
              <a:off x="5698621" y="2779742"/>
              <a:ext cx="704486" cy="407795"/>
            </a:xfrm>
            <a:prstGeom prst="wedgeRoundRectCallout">
              <a:avLst>
                <a:gd name="adj1" fmla="val 9525"/>
                <a:gd name="adj2" fmla="val 11515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Stomate</a:t>
              </a:r>
            </a:p>
            <a:p>
              <a:pPr algn="ctr"/>
              <a:r>
                <a:rPr lang="en-US" sz="1200" dirty="0"/>
                <a:t>develop.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BA2E320-692C-4BC2-AE76-CD79237C4EA4}"/>
                </a:ext>
              </a:extLst>
            </p:cNvPr>
            <p:cNvSpPr/>
            <p:nvPr/>
          </p:nvSpPr>
          <p:spPr>
            <a:xfrm>
              <a:off x="6464234" y="2901266"/>
              <a:ext cx="535717" cy="407795"/>
            </a:xfrm>
            <a:prstGeom prst="wedgeRoundRectCallout">
              <a:avLst>
                <a:gd name="adj1" fmla="val -59121"/>
                <a:gd name="adj2" fmla="val 8834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Interact</a:t>
              </a:r>
            </a:p>
            <a:p>
              <a:pPr algn="ctr"/>
              <a:r>
                <a:rPr lang="en-US" sz="1200" dirty="0"/>
                <a:t>with Y</a:t>
              </a: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77C456D-72D0-4540-B505-04708E344EDF}"/>
                </a:ext>
              </a:extLst>
            </p:cNvPr>
            <p:cNvSpPr/>
            <p:nvPr/>
          </p:nvSpPr>
          <p:spPr>
            <a:xfrm>
              <a:off x="5135990" y="4023454"/>
              <a:ext cx="535717" cy="407795"/>
            </a:xfrm>
            <a:prstGeom prst="wedgeRoundRectCallout">
              <a:avLst>
                <a:gd name="adj1" fmla="val 68894"/>
                <a:gd name="adj2" fmla="val -121259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Induced</a:t>
              </a:r>
            </a:p>
            <a:p>
              <a:pPr algn="ctr"/>
              <a:r>
                <a:rPr lang="en-US" sz="1200" dirty="0"/>
                <a:t>by ABA</a:t>
              </a:r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6CF04B36-BE2A-4C79-B0D1-0ACC4CD050B1}"/>
                </a:ext>
              </a:extLst>
            </p:cNvPr>
            <p:cNvSpPr/>
            <p:nvPr/>
          </p:nvSpPr>
          <p:spPr>
            <a:xfrm>
              <a:off x="5496921" y="4613566"/>
              <a:ext cx="808679" cy="407795"/>
            </a:xfrm>
            <a:prstGeom prst="wedgeRoundRectCallout">
              <a:avLst>
                <a:gd name="adj1" fmla="val -2813"/>
                <a:gd name="adj2" fmla="val -25043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Expressed</a:t>
              </a:r>
            </a:p>
            <a:p>
              <a:pPr algn="ctr"/>
              <a:r>
                <a:rPr lang="en-US" sz="1200" dirty="0"/>
                <a:t>In epidermis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F7CA178C-8DF9-4875-A893-5A95927B1283}"/>
                </a:ext>
              </a:extLst>
            </p:cNvPr>
            <p:cNvSpPr/>
            <p:nvPr/>
          </p:nvSpPr>
          <p:spPr>
            <a:xfrm>
              <a:off x="6038884" y="4168871"/>
              <a:ext cx="644713" cy="407795"/>
            </a:xfrm>
            <a:prstGeom prst="wedgeRoundRectCallout">
              <a:avLst>
                <a:gd name="adj1" fmla="val -35003"/>
                <a:gd name="adj2" fmla="val -15050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WGD</a:t>
              </a:r>
            </a:p>
            <a:p>
              <a:pPr algn="ctr"/>
              <a:r>
                <a:rPr lang="en-US" sz="1200" dirty="0"/>
                <a:t>duplicate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D258510-B8FA-4BDB-B7A5-0AA7A3D932AE}"/>
                </a:ext>
              </a:extLst>
            </p:cNvPr>
            <p:cNvSpPr/>
            <p:nvPr/>
          </p:nvSpPr>
          <p:spPr>
            <a:xfrm>
              <a:off x="6389872" y="3728065"/>
              <a:ext cx="644713" cy="407795"/>
            </a:xfrm>
            <a:prstGeom prst="wedgeRoundRectCallout">
              <a:avLst>
                <a:gd name="adj1" fmla="val -70460"/>
                <a:gd name="adj2" fmla="val -3839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/>
                <a:t>Slow</a:t>
              </a:r>
            </a:p>
            <a:p>
              <a:pPr algn="ctr"/>
              <a:r>
                <a:rPr lang="en-US" sz="1200" dirty="0"/>
                <a:t>evolving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8" grpId="0"/>
      <p:bldP spid="47" grpId="0" animBg="1"/>
      <p:bldP spid="49" grpId="0" animBg="1"/>
      <p:bldP spid="57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Step 1: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WHAT IS YOUR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EF037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78278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B25-8C36-4001-B4CC-F0CD6D8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ED6B-9D1B-4B5E-9B45-1DD46155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7413782" cy="5349875"/>
          </a:xfrm>
        </p:spPr>
        <p:txBody>
          <a:bodyPr/>
          <a:lstStyle/>
          <a:p>
            <a:r>
              <a:rPr lang="en-US" dirty="0"/>
              <a:t>E.g., what kinds of genes when knock-out together have severe phenotype?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7E5E-DE47-4C3B-A563-DD5757E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C77CA-EEAC-4C78-88B4-9AA4DDCDF940}"/>
              </a:ext>
            </a:extLst>
          </p:cNvPr>
          <p:cNvGrpSpPr/>
          <p:nvPr/>
        </p:nvGrpSpPr>
        <p:grpSpPr>
          <a:xfrm>
            <a:off x="1882498" y="1971738"/>
            <a:ext cx="8305711" cy="6390336"/>
            <a:chOff x="5949451" y="1661622"/>
            <a:chExt cx="8305711" cy="63903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2191D-17E4-4B00-B3F7-D6F31C59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43783">
              <a:off x="5949451" y="1826620"/>
              <a:ext cx="8305711" cy="62253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D446E7-D773-4E8C-A4EF-58F0BB64C044}"/>
                </a:ext>
              </a:extLst>
            </p:cNvPr>
            <p:cNvSpPr txBox="1"/>
            <p:nvPr/>
          </p:nvSpPr>
          <p:spPr>
            <a:xfrm rot="21090550">
              <a:off x="10585047" y="166162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Science</a:t>
              </a:r>
              <a:r>
                <a:rPr lang="en-US" dirty="0"/>
                <a:t> 2016 353:1381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7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FB0B4-20A7-4BF8-A250-158FCDEA868A}"/>
              </a:ext>
            </a:extLst>
          </p:cNvPr>
          <p:cNvSpPr/>
          <p:nvPr/>
        </p:nvSpPr>
        <p:spPr>
          <a:xfrm>
            <a:off x="8077201" y="1676400"/>
            <a:ext cx="3322597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well do </a:t>
            </a:r>
            <a:r>
              <a:rPr lang="en-US" sz="2400" b="1" dirty="0">
                <a:solidFill>
                  <a:srgbClr val="FFFF00"/>
                </a:solidFill>
              </a:rPr>
              <a:t>clusters correspond to </a:t>
            </a:r>
            <a:r>
              <a:rPr lang="en-US" sz="2400" dirty="0"/>
              <a:t>strong, weak, or no fitness effect gene pairs?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0B0161-1D82-43CE-95C3-688D200D0A9E}"/>
              </a:ext>
            </a:extLst>
          </p:cNvPr>
          <p:cNvSpPr/>
          <p:nvPr/>
        </p:nvSpPr>
        <p:spPr>
          <a:xfrm>
            <a:off x="8077200" y="3352800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classify gene pairs into </a:t>
            </a:r>
            <a:r>
              <a:rPr lang="en-US" sz="2400" b="1" dirty="0">
                <a:solidFill>
                  <a:srgbClr val="FFFF00"/>
                </a:solidFill>
              </a:rPr>
              <a:t>strong, weak, and no fitness effect classes</a:t>
            </a:r>
            <a:r>
              <a:rPr lang="en-US" sz="24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7ABB98-2B4A-4B82-8ECA-E3ED602D92D0}"/>
              </a:ext>
            </a:extLst>
          </p:cNvPr>
          <p:cNvSpPr/>
          <p:nvPr/>
        </p:nvSpPr>
        <p:spPr>
          <a:xfrm>
            <a:off x="8077200" y="5055827"/>
            <a:ext cx="3322598" cy="14973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How can we predict  </a:t>
            </a:r>
            <a:r>
              <a:rPr lang="en-US" sz="2400" b="1" dirty="0">
                <a:solidFill>
                  <a:srgbClr val="FFFF00"/>
                </a:solidFill>
              </a:rPr>
              <a:t>the quantitative fitness effect </a:t>
            </a:r>
            <a:r>
              <a:rPr lang="en-US" sz="2400" dirty="0"/>
              <a:t>of double mutants?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4F4E72-5CF9-4141-A3DF-B36AF3A1462B}"/>
              </a:ext>
            </a:extLst>
          </p:cNvPr>
          <p:cNvSpPr/>
          <p:nvPr/>
        </p:nvSpPr>
        <p:spPr>
          <a:xfrm>
            <a:off x="7315200" y="2047615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732E-6E77-432C-92F5-80F12A0B427F}"/>
              </a:ext>
            </a:extLst>
          </p:cNvPr>
          <p:cNvSpPr/>
          <p:nvPr/>
        </p:nvSpPr>
        <p:spPr>
          <a:xfrm>
            <a:off x="7315200" y="3728986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A5EC3-98E1-4DBE-9A83-838F459CA7A0}"/>
              </a:ext>
            </a:extLst>
          </p:cNvPr>
          <p:cNvSpPr/>
          <p:nvPr/>
        </p:nvSpPr>
        <p:spPr>
          <a:xfrm>
            <a:off x="7315200" y="5432572"/>
            <a:ext cx="762000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BCD1A-6AF7-4DF5-B888-D7CBB5C0F2B5}"/>
              </a:ext>
            </a:extLst>
          </p:cNvPr>
          <p:cNvSpPr/>
          <p:nvPr/>
        </p:nvSpPr>
        <p:spPr>
          <a:xfrm>
            <a:off x="4953000" y="16764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(1)</a:t>
            </a:r>
          </a:p>
          <a:p>
            <a:pPr algn="ctr"/>
            <a:r>
              <a:rPr lang="en-US" sz="2400" dirty="0"/>
              <a:t>Unsupervised learning problem?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4505EF-E516-4BE0-92C8-0288B264D745}"/>
              </a:ext>
            </a:extLst>
          </p:cNvPr>
          <p:cNvSpPr/>
          <p:nvPr/>
        </p:nvSpPr>
        <p:spPr>
          <a:xfrm>
            <a:off x="4953000" y="3352800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(2)</a:t>
            </a:r>
          </a:p>
          <a:p>
            <a:pPr algn="ctr"/>
            <a:r>
              <a:rPr lang="en-US" sz="2400" dirty="0"/>
              <a:t>Classification problem?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A09F9-B2AC-4674-91A1-D2939AD96823}"/>
              </a:ext>
            </a:extLst>
          </p:cNvPr>
          <p:cNvSpPr/>
          <p:nvPr/>
        </p:nvSpPr>
        <p:spPr>
          <a:xfrm>
            <a:off x="4953000" y="5055827"/>
            <a:ext cx="250344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(3)</a:t>
            </a:r>
          </a:p>
          <a:p>
            <a:pPr algn="ctr"/>
            <a:r>
              <a:rPr lang="en-US" sz="2400" dirty="0"/>
              <a:t>Regression</a:t>
            </a:r>
          </a:p>
          <a:p>
            <a:pPr algn="ctr"/>
            <a:r>
              <a:rPr lang="en-US" sz="2400" dirty="0"/>
              <a:t>problem?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7E137-77ED-47AD-9770-F74115DD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3103-1CBC-4D6B-B0E6-4CAEFED49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Biological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F9BB-4E65-4683-ABD4-BBCCC9A27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43000"/>
            <a:ext cx="6553200" cy="588011"/>
          </a:xfrm>
        </p:spPr>
        <p:txBody>
          <a:bodyPr/>
          <a:lstStyle/>
          <a:p>
            <a:r>
              <a:rPr lang="en-US" dirty="0"/>
              <a:t>Machine learning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CD9F-42B2-4B5F-81FB-43939882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4EDD64-E689-4BC8-B353-28D6A454A667}"/>
              </a:ext>
            </a:extLst>
          </p:cNvPr>
          <p:cNvSpPr/>
          <p:nvPr/>
        </p:nvSpPr>
        <p:spPr>
          <a:xfrm>
            <a:off x="3148688" y="2057400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083653-D161-4935-9C1F-7F66C6A0023F}"/>
              </a:ext>
            </a:extLst>
          </p:cNvPr>
          <p:cNvSpPr/>
          <p:nvPr/>
        </p:nvSpPr>
        <p:spPr>
          <a:xfrm rot="1800000">
            <a:off x="3126659" y="3035417"/>
            <a:ext cx="20667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3BDBC-891D-48AD-B254-A6C8DC8828C1}"/>
              </a:ext>
            </a:extLst>
          </p:cNvPr>
          <p:cNvSpPr/>
          <p:nvPr/>
        </p:nvSpPr>
        <p:spPr>
          <a:xfrm rot="2700000">
            <a:off x="2495569" y="3947497"/>
            <a:ext cx="3059678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E2381-75DF-4D07-B607-BF388CB3B38F}"/>
              </a:ext>
            </a:extLst>
          </p:cNvPr>
          <p:cNvSpPr/>
          <p:nvPr/>
        </p:nvSpPr>
        <p:spPr>
          <a:xfrm>
            <a:off x="609600" y="1676400"/>
            <a:ext cx="3002002" cy="20742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kinds of genes when knock-out together have stronger fitness effects?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CCF7581-DABA-4BC0-B9A8-34E3E8750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164235"/>
              </p:ext>
            </p:extLst>
          </p:nvPr>
        </p:nvGraphicFramePr>
        <p:xfrm>
          <a:off x="572717" y="3889678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B157DA-126F-4E83-BBB1-ED33286AD5BF}"/>
              </a:ext>
            </a:extLst>
          </p:cNvPr>
          <p:cNvSpPr/>
          <p:nvPr/>
        </p:nvSpPr>
        <p:spPr>
          <a:xfrm>
            <a:off x="7102735" y="1696833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D48AD7-ED7A-44A4-A318-30CD07C67EFA}"/>
              </a:ext>
            </a:extLst>
          </p:cNvPr>
          <p:cNvSpPr/>
          <p:nvPr/>
        </p:nvSpPr>
        <p:spPr>
          <a:xfrm>
            <a:off x="7071750" y="3389706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ACD2D2-3D54-4AE0-8EE7-1FF791AA1B9F}"/>
              </a:ext>
            </a:extLst>
          </p:cNvPr>
          <p:cNvSpPr/>
          <p:nvPr/>
        </p:nvSpPr>
        <p:spPr>
          <a:xfrm>
            <a:off x="7102734" y="5055827"/>
            <a:ext cx="424927" cy="522537"/>
          </a:xfrm>
          <a:custGeom>
            <a:avLst/>
            <a:gdLst>
              <a:gd name="connsiteX0" fmla="*/ 0 w 957430"/>
              <a:gd name="connsiteY0" fmla="*/ 129092 h 812408"/>
              <a:gd name="connsiteX1" fmla="*/ 225910 w 957430"/>
              <a:gd name="connsiteY1" fmla="*/ 505609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957430"/>
              <a:gd name="connsiteY0" fmla="*/ 129092 h 812408"/>
              <a:gd name="connsiteX1" fmla="*/ 113271 w 957430"/>
              <a:gd name="connsiteY1" fmla="*/ 505610 h 812408"/>
              <a:gd name="connsiteX2" fmla="*/ 225910 w 957430"/>
              <a:gd name="connsiteY2" fmla="*/ 796066 h 812408"/>
              <a:gd name="connsiteX3" fmla="*/ 957430 w 957430"/>
              <a:gd name="connsiteY3" fmla="*/ 0 h 812408"/>
              <a:gd name="connsiteX0" fmla="*/ 0 w 889847"/>
              <a:gd name="connsiteY0" fmla="*/ 446026 h 810245"/>
              <a:gd name="connsiteX1" fmla="*/ 45688 w 889847"/>
              <a:gd name="connsiteY1" fmla="*/ 505610 h 810245"/>
              <a:gd name="connsiteX2" fmla="*/ 158327 w 889847"/>
              <a:gd name="connsiteY2" fmla="*/ 796066 h 810245"/>
              <a:gd name="connsiteX3" fmla="*/ 889847 w 889847"/>
              <a:gd name="connsiteY3" fmla="*/ 0 h 8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847" h="810245">
                <a:moveTo>
                  <a:pt x="0" y="446026"/>
                </a:moveTo>
                <a:cubicBezTo>
                  <a:pt x="94129" y="578703"/>
                  <a:pt x="19300" y="447270"/>
                  <a:pt x="45688" y="505610"/>
                </a:cubicBezTo>
                <a:cubicBezTo>
                  <a:pt x="72076" y="563950"/>
                  <a:pt x="17634" y="880334"/>
                  <a:pt x="158327" y="796066"/>
                </a:cubicBezTo>
                <a:cubicBezTo>
                  <a:pt x="299020" y="711798"/>
                  <a:pt x="585047" y="355899"/>
                  <a:pt x="88984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4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5" grpId="0" animBg="1"/>
      <p:bldP spid="16" grpId="0" animBg="1"/>
      <p:bldP spid="17" grpId="0" animBg="1"/>
      <p:bldP spid="7" grpId="0" animBg="1"/>
      <p:bldP spid="13" grpId="0" animBg="1"/>
      <p:bldP spid="14" grpId="0" animBg="1"/>
      <p:bldP spid="4" grpId="0" build="p"/>
      <p:bldP spid="8" grpId="0" animBg="1"/>
      <p:bldP spid="11" grpId="0" animBg="1"/>
      <p:bldP spid="12" grpId="0" animBg="1"/>
      <p:bldP spid="6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2: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WHERE TO GET 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PROCESS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C000"/>
                </a:solidFill>
              </a:rPr>
              <a:t>DATA?</a:t>
            </a:r>
            <a:endParaRPr lang="en-US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2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59810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B9BFC1-58CE-42CE-9DA4-B6963A8F3FB6}"/>
              </a:ext>
            </a:extLst>
          </p:cNvPr>
          <p:cNvSpPr/>
          <p:nvPr/>
        </p:nvSpPr>
        <p:spPr>
          <a:xfrm>
            <a:off x="371004" y="1014412"/>
            <a:ext cx="2153586" cy="1427378"/>
          </a:xfrm>
          <a:prstGeom prst="wedgeRoundRectCallout">
            <a:avLst>
              <a:gd name="adj1" fmla="val 66148"/>
              <a:gd name="adj2" fmla="val 53447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will ask for your feedback with poll a few times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13335C-57F8-4733-B381-EEE93CF1D723}"/>
              </a:ext>
            </a:extLst>
          </p:cNvPr>
          <p:cNvSpPr/>
          <p:nvPr/>
        </p:nvSpPr>
        <p:spPr>
          <a:xfrm>
            <a:off x="8458200" y="1371600"/>
            <a:ext cx="2286000" cy="2035688"/>
          </a:xfrm>
          <a:prstGeom prst="wedgeRoundRectCallout">
            <a:avLst>
              <a:gd name="adj1" fmla="val -94859"/>
              <a:gd name="adj2" fmla="val 119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permitting, we will have a short discussion conducted in the breakout rooms.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099F6-B5E1-4574-987F-293C676ECC71}"/>
              </a:ext>
            </a:extLst>
          </p:cNvPr>
          <p:cNvGrpSpPr/>
          <p:nvPr/>
        </p:nvGrpSpPr>
        <p:grpSpPr>
          <a:xfrm>
            <a:off x="371004" y="3261635"/>
            <a:ext cx="2153587" cy="3384594"/>
            <a:chOff x="9374326" y="3662263"/>
            <a:chExt cx="1794656" cy="2994812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84F987BC-3A26-4F7D-AB15-1303C42D9A30}"/>
                </a:ext>
              </a:extLst>
            </p:cNvPr>
            <p:cNvSpPr/>
            <p:nvPr/>
          </p:nvSpPr>
          <p:spPr>
            <a:xfrm>
              <a:off x="9374326" y="3662263"/>
              <a:ext cx="1794656" cy="2994812"/>
            </a:xfrm>
            <a:prstGeom prst="wedgeRoundRectCallout">
              <a:avLst>
                <a:gd name="adj1" fmla="val 103093"/>
                <a:gd name="adj2" fmla="val -65950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Use the chat function to ask questions</a:t>
              </a:r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  <a:p>
              <a:pPr algn="ctr"/>
              <a:endParaRPr lang="en-US" sz="2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CB5210-8E2E-49E2-9ACA-4F3DC596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3156" y="4742515"/>
              <a:ext cx="1460733" cy="1632236"/>
            </a:xfrm>
            <a:prstGeom prst="rect">
              <a:avLst/>
            </a:prstGeom>
          </p:spPr>
        </p:pic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47FC10-BDD7-446E-AA44-4E4FF6C3DAB6}"/>
              </a:ext>
            </a:extLst>
          </p:cNvPr>
          <p:cNvSpPr/>
          <p:nvPr/>
        </p:nvSpPr>
        <p:spPr>
          <a:xfrm>
            <a:off x="3733801" y="533400"/>
            <a:ext cx="2819400" cy="1524000"/>
          </a:xfrm>
          <a:prstGeom prst="wedgeRoundRectCallout">
            <a:avLst>
              <a:gd name="adj1" fmla="val -43314"/>
              <a:gd name="adj2" fmla="val 7969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Now, use the chat box to say hi to everyone by letting them know which institution you are from!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78816-324E-4A8A-89D4-A05B4F60AF03}"/>
              </a:ext>
            </a:extLst>
          </p:cNvPr>
          <p:cNvSpPr txBox="1"/>
          <p:nvPr/>
        </p:nvSpPr>
        <p:spPr>
          <a:xfrm>
            <a:off x="7239000" y="6142493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https://plantbiology.aspb.org/code-of-conduct/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5B236-0E32-4BE2-A8E3-E8AE17DC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43" y="3809652"/>
            <a:ext cx="3637606" cy="228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7138555" y="3810000"/>
            <a:ext cx="4876800" cy="2308324"/>
          </a:xfrm>
          <a:prstGeom prst="rect">
            <a:avLst/>
          </a:prstGeom>
          <a:solidFill>
            <a:srgbClr val="FEF03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Code of conduct - behaviors that will not be tolerated: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Discrimination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Sexual harassment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Bullying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Speech that is personally offensive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Deliberate intimidation, sustained disruption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effectLst/>
              </a:rPr>
              <a:t>Other types of harassment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F9081-0AC8-449C-9E47-D2822D018E63}"/>
              </a:ext>
            </a:extLst>
          </p:cNvPr>
          <p:cNvSpPr txBox="1"/>
          <p:nvPr/>
        </p:nvSpPr>
        <p:spPr>
          <a:xfrm>
            <a:off x="2811662" y="6139934"/>
            <a:ext cx="439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3" grpId="0" animBg="1"/>
      <p:bldP spid="15" grpId="0"/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do the data come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/>
          <a:p>
            <a:r>
              <a:rPr lang="en-US" dirty="0"/>
              <a:t>Which dataset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1A7494-A511-4F47-8E7B-1746130877A6}"/>
              </a:ext>
            </a:extLst>
          </p:cNvPr>
          <p:cNvSpPr/>
          <p:nvPr/>
        </p:nvSpPr>
        <p:spPr>
          <a:xfrm>
            <a:off x="6402062" y="2193925"/>
            <a:ext cx="5020069" cy="16137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Task: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What kinds of genes when knock-out together have higher fitness effects? 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28986" y="2193925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81386" y="268922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81386" y="318004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Metabolomes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81386" y="3670861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81386" y="4161679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81386" y="4652497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81386" y="5143315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1386" y="563413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314986" y="21939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314986" y="31083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14986" y="40227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14986" y="49371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14986" y="5851525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60365" y="6124953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6402063" y="4032349"/>
            <a:ext cx="2444750" cy="20990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data based on what we already know</a:t>
            </a:r>
          </a:p>
        </p:txBody>
      </p:sp>
      <p:sp>
        <p:nvSpPr>
          <p:cNvPr id="38" name="Rectangle: Rounded Corners 31">
            <a:extLst>
              <a:ext uri="{FF2B5EF4-FFF2-40B4-BE49-F238E27FC236}">
                <a16:creationId xmlns:a16="http://schemas.microsoft.com/office/drawing/2014/main" id="{DB9F3D29-C98A-4E9D-B4DA-CD518EFEFEB5}"/>
              </a:ext>
            </a:extLst>
          </p:cNvPr>
          <p:cNvSpPr/>
          <p:nvPr/>
        </p:nvSpPr>
        <p:spPr>
          <a:xfrm>
            <a:off x="8977382" y="4032349"/>
            <a:ext cx="2444750" cy="20990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 EVERYTHING!</a:t>
            </a:r>
          </a:p>
        </p:txBody>
      </p:sp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Switching to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10718800" cy="990601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https://github.com/ShiuLab/ML_workshop/blob/master/ML_workshop_example_run.ipynb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workflow: recap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3716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6A118-C2F1-44FD-B21D-E998674C6DC6}"/>
              </a:ext>
            </a:extLst>
          </p:cNvPr>
          <p:cNvSpPr/>
          <p:nvPr/>
        </p:nvSpPr>
        <p:spPr>
          <a:xfrm>
            <a:off x="5022468" y="13716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9EAB8D-8D1A-4293-B757-3CBE1E58983B}"/>
              </a:ext>
            </a:extLst>
          </p:cNvPr>
          <p:cNvSpPr/>
          <p:nvPr/>
        </p:nvSpPr>
        <p:spPr>
          <a:xfrm rot="16200000" flipH="1">
            <a:off x="6381259" y="24746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7BA8AD-35F0-44F7-8BE8-F19CDCF2292B}"/>
              </a:ext>
            </a:extLst>
          </p:cNvPr>
          <p:cNvSpPr/>
          <p:nvPr/>
        </p:nvSpPr>
        <p:spPr>
          <a:xfrm>
            <a:off x="6123154" y="27672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6663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1EBC114-F7FE-40E9-A326-64EBE0A1793F}"/>
              </a:ext>
            </a:extLst>
          </p:cNvPr>
          <p:cNvGrpSpPr/>
          <p:nvPr/>
        </p:nvGrpSpPr>
        <p:grpSpPr>
          <a:xfrm>
            <a:off x="609600" y="1371600"/>
            <a:ext cx="2133600" cy="3429000"/>
            <a:chOff x="609600" y="1371600"/>
            <a:chExt cx="2133600" cy="3429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0790AE-EE96-451A-9EF3-B3E758157358}"/>
                </a:ext>
              </a:extLst>
            </p:cNvPr>
            <p:cNvSpPr/>
            <p:nvPr/>
          </p:nvSpPr>
          <p:spPr>
            <a:xfrm>
              <a:off x="609600" y="1371600"/>
              <a:ext cx="2133600" cy="3429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1: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Identifying problems</a:t>
              </a:r>
            </a:p>
          </p:txBody>
        </p:sp>
        <p:pic>
          <p:nvPicPr>
            <p:cNvPr id="18" name="Graphic 17" descr="Questions">
              <a:extLst>
                <a:ext uri="{FF2B5EF4-FFF2-40B4-BE49-F238E27FC236}">
                  <a16:creationId xmlns:a16="http://schemas.microsoft.com/office/drawing/2014/main" id="{0AABA342-9594-4A0A-9459-D9239BFF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713" y="2574724"/>
              <a:ext cx="1493246" cy="149324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25D5D-0851-4C77-BFC6-8BF6974D4874}"/>
              </a:ext>
            </a:extLst>
          </p:cNvPr>
          <p:cNvGrpSpPr/>
          <p:nvPr/>
        </p:nvGrpSpPr>
        <p:grpSpPr>
          <a:xfrm>
            <a:off x="2591849" y="1371600"/>
            <a:ext cx="2336406" cy="3429000"/>
            <a:chOff x="2591849" y="1371600"/>
            <a:chExt cx="2336406" cy="3429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005073-472E-442E-B41F-068B827545BE}"/>
                </a:ext>
              </a:extLst>
            </p:cNvPr>
            <p:cNvSpPr/>
            <p:nvPr/>
          </p:nvSpPr>
          <p:spPr>
            <a:xfrm>
              <a:off x="2816034" y="1371600"/>
              <a:ext cx="2112221" cy="3429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2: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Data collection/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cleaning</a:t>
              </a:r>
            </a:p>
          </p:txBody>
        </p:sp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0FC6E164-48CA-4722-8FA5-2646FC84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79699" y="2691756"/>
              <a:ext cx="1314181" cy="1314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7CF5B-C6C8-4094-969F-0E4DD8462875}"/>
                </a:ext>
              </a:extLst>
            </p:cNvPr>
            <p:cNvSpPr txBox="1"/>
            <p:nvPr/>
          </p:nvSpPr>
          <p:spPr>
            <a:xfrm>
              <a:off x="3434158" y="3914165"/>
              <a:ext cx="836823" cy="307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Datasets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68CC963-350E-48EF-9C8A-75E5C1F7F8E2}"/>
                </a:ext>
              </a:extLst>
            </p:cNvPr>
            <p:cNvSpPr/>
            <p:nvPr/>
          </p:nvSpPr>
          <p:spPr>
            <a:xfrm>
              <a:off x="2591849" y="2739025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BDBB77-5AF9-4D63-99D9-B4974E7D544D}"/>
              </a:ext>
            </a:extLst>
          </p:cNvPr>
          <p:cNvSpPr/>
          <p:nvPr/>
        </p:nvSpPr>
        <p:spPr>
          <a:xfrm>
            <a:off x="4725449" y="27390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293E01-CAB5-4D0F-9408-FFF6CF1B9009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1032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AA475BA-0ADA-425B-8ECE-536831DF4720}"/>
              </a:ext>
            </a:extLst>
          </p:cNvPr>
          <p:cNvSpPr/>
          <p:nvPr/>
        </p:nvSpPr>
        <p:spPr>
          <a:xfrm>
            <a:off x="5512970" y="27572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0E4670E-1CDB-419E-80C4-3C21B258C055}"/>
              </a:ext>
            </a:extLst>
          </p:cNvPr>
          <p:cNvSpPr/>
          <p:nvPr/>
        </p:nvSpPr>
        <p:spPr>
          <a:xfrm>
            <a:off x="5142361" y="25146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0C5A9E-7246-47ED-9783-BC8A564B5A52}"/>
              </a:ext>
            </a:extLst>
          </p:cNvPr>
          <p:cNvGrpSpPr/>
          <p:nvPr/>
        </p:nvGrpSpPr>
        <p:grpSpPr>
          <a:xfrm>
            <a:off x="7094978" y="1371600"/>
            <a:ext cx="2268795" cy="3429000"/>
            <a:chOff x="7094978" y="1371600"/>
            <a:chExt cx="2268795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AC1972-03A3-44D6-8B9E-ECC0B34D9F90}"/>
                </a:ext>
              </a:extLst>
            </p:cNvPr>
            <p:cNvSpPr/>
            <p:nvPr/>
          </p:nvSpPr>
          <p:spPr>
            <a:xfrm>
              <a:off x="7230173" y="1371600"/>
              <a:ext cx="2133600" cy="3429000"/>
            </a:xfrm>
            <a:prstGeom prst="rect">
              <a:avLst/>
            </a:prstGeom>
            <a:solidFill>
              <a:srgbClr val="FFD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Step 4: </a:t>
              </a:r>
              <a:r>
                <a:rPr lang="en-US" sz="2000" dirty="0">
                  <a:solidFill>
                    <a:schemeClr val="tx1"/>
                  </a:solidFill>
                </a:rPr>
                <a:t>Model/algorithm selection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A17431-5F47-4933-A5EC-B6AF4D96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7587136" y="2574724"/>
              <a:ext cx="1422574" cy="1697083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1F564B40-F069-46CA-BF84-251AB864FAA4}"/>
                </a:ext>
              </a:extLst>
            </p:cNvPr>
            <p:cNvSpPr/>
            <p:nvPr/>
          </p:nvSpPr>
          <p:spPr>
            <a:xfrm>
              <a:off x="7094978" y="2779384"/>
              <a:ext cx="372798" cy="1029777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27926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0035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3742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06C7A742-04CB-4F17-92EF-B67FC594DD38}"/>
              </a:ext>
            </a:extLst>
          </p:cNvPr>
          <p:cNvSpPr/>
          <p:nvPr/>
        </p:nvSpPr>
        <p:spPr>
          <a:xfrm>
            <a:off x="609600" y="48953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F209-517C-4BD2-A8B7-5F24296CD7D3}"/>
              </a:ext>
            </a:extLst>
          </p:cNvPr>
          <p:cNvSpPr/>
          <p:nvPr/>
        </p:nvSpPr>
        <p:spPr>
          <a:xfrm>
            <a:off x="2816034" y="48953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5830F-16C6-4F95-80F8-7F1E6AB481E1}"/>
              </a:ext>
            </a:extLst>
          </p:cNvPr>
          <p:cNvSpPr/>
          <p:nvPr/>
        </p:nvSpPr>
        <p:spPr>
          <a:xfrm>
            <a:off x="5017330" y="49059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F2247-DF15-4546-ACF9-D6F259FAC306}"/>
              </a:ext>
            </a:extLst>
          </p:cNvPr>
          <p:cNvSpPr/>
          <p:nvPr/>
        </p:nvSpPr>
        <p:spPr>
          <a:xfrm>
            <a:off x="7242401" y="49059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49148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5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prstClr val="white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prstClr val="white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prstClr val="white"/>
                </a:solidFill>
                <a:latin typeface="Cambria" pitchFamily="18" charset="0"/>
              </a:rPr>
              <a:t>What topics in the workshop do you find unclear or difficult to understand?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(4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i="1" dirty="0">
                <a:solidFill>
                  <a:schemeClr val="bg1"/>
                </a:solidFill>
                <a:latin typeface="Cambria" pitchFamily="18" charset="0"/>
              </a:rPr>
              <a:t>S</a:t>
            </a: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hare within your group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Do your group mates have solution?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would you like to bring to the whole group for discussion?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(5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 via the chat function!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(If not enough time, we will save the questions and provide feedback in a document available from the </a:t>
            </a:r>
            <a:r>
              <a:rPr lang="en-US" sz="1600" i="1" dirty="0" err="1">
                <a:solidFill>
                  <a:schemeClr val="bg1"/>
                </a:solidFill>
                <a:latin typeface="Cambria" pitchFamily="18" charset="0"/>
              </a:rPr>
              <a:t>ML_workshop</a:t>
            </a: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mbria" pitchFamily="18" charset="0"/>
              </a:rPr>
              <a:t>Github</a:t>
            </a:r>
            <a:r>
              <a:rPr lang="en-US" sz="1600" i="1" dirty="0">
                <a:solidFill>
                  <a:schemeClr val="bg1"/>
                </a:solidFill>
                <a:latin typeface="Cambria" pitchFamily="18" charset="0"/>
              </a:rPr>
              <a:t> page)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E80203-FAED-174B-9C53-76184E8E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035"/>
          <a:stretch/>
        </p:blipFill>
        <p:spPr>
          <a:xfrm>
            <a:off x="4569730" y="1173847"/>
            <a:ext cx="6643180" cy="4672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6858000" cy="5349875"/>
          </a:xfrm>
        </p:spPr>
        <p:txBody>
          <a:bodyPr/>
          <a:lstStyle/>
          <a:p>
            <a:r>
              <a:rPr lang="en-US" dirty="0"/>
              <a:t>ML is a rather complicated tool…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084EA-0DBA-1D4F-ACCC-7B0B9D7CBC49}"/>
              </a:ext>
            </a:extLst>
          </p:cNvPr>
          <p:cNvSpPr txBox="1"/>
          <p:nvPr/>
        </p:nvSpPr>
        <p:spPr>
          <a:xfrm>
            <a:off x="5181600" y="584654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Collaborate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89237-8CB3-BA48-B17F-2DFBC92B93DA}"/>
              </a:ext>
            </a:extLst>
          </p:cNvPr>
          <p:cNvSpPr txBox="1"/>
          <p:nvPr/>
        </p:nvSpPr>
        <p:spPr>
          <a:xfrm>
            <a:off x="8006755" y="4202837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Implement established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Interpret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92055-9208-214D-904B-10A8ACB6B0A2}"/>
              </a:ext>
            </a:extLst>
          </p:cNvPr>
          <p:cNvSpPr txBox="1"/>
          <p:nvPr/>
        </p:nvSpPr>
        <p:spPr>
          <a:xfrm>
            <a:off x="10458450" y="271952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Innovate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22B834C2-3793-42C4-B4F0-74CA19C14C72}"/>
              </a:ext>
            </a:extLst>
          </p:cNvPr>
          <p:cNvSpPr/>
          <p:nvPr/>
        </p:nvSpPr>
        <p:spPr>
          <a:xfrm>
            <a:off x="2354789" y="1828800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is not magic</a:t>
            </a:r>
          </a:p>
        </p:txBody>
      </p:sp>
      <p:sp>
        <p:nvSpPr>
          <p:cNvPr id="11" name="Rounded Rectangle 49">
            <a:extLst>
              <a:ext uri="{FF2B5EF4-FFF2-40B4-BE49-F238E27FC236}">
                <a16:creationId xmlns:a16="http://schemas.microsoft.com/office/drawing/2014/main" id="{5A64D970-6BDF-47B3-8A5A-B1F4205A865B}"/>
              </a:ext>
            </a:extLst>
          </p:cNvPr>
          <p:cNvSpPr/>
          <p:nvPr/>
        </p:nvSpPr>
        <p:spPr>
          <a:xfrm>
            <a:off x="3936670" y="1837593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can be over-hyped</a:t>
            </a:r>
          </a:p>
        </p:txBody>
      </p:sp>
      <p:sp>
        <p:nvSpPr>
          <p:cNvPr id="12" name="Rounded Rectangle 49">
            <a:extLst>
              <a:ext uri="{FF2B5EF4-FFF2-40B4-BE49-F238E27FC236}">
                <a16:creationId xmlns:a16="http://schemas.microsoft.com/office/drawing/2014/main" id="{98F7BF26-BAF6-416B-93D4-6343BC402010}"/>
              </a:ext>
            </a:extLst>
          </p:cNvPr>
          <p:cNvSpPr/>
          <p:nvPr/>
        </p:nvSpPr>
        <p:spPr>
          <a:xfrm>
            <a:off x="788720" y="1828800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can be very useful</a:t>
            </a:r>
          </a:p>
        </p:txBody>
      </p:sp>
      <p:sp>
        <p:nvSpPr>
          <p:cNvPr id="13" name="Rounded Rectangle 49">
            <a:extLst>
              <a:ext uri="{FF2B5EF4-FFF2-40B4-BE49-F238E27FC236}">
                <a16:creationId xmlns:a16="http://schemas.microsoft.com/office/drawing/2014/main" id="{B99CBF3A-256B-4B42-940F-3B53129322F7}"/>
              </a:ext>
            </a:extLst>
          </p:cNvPr>
          <p:cNvSpPr/>
          <p:nvPr/>
        </p:nvSpPr>
        <p:spPr>
          <a:xfrm>
            <a:off x="734217" y="3352799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You can use it wrong</a:t>
            </a:r>
          </a:p>
        </p:txBody>
      </p: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2C1DB54F-D8E3-4CCA-8812-7E55237C3B7E}"/>
              </a:ext>
            </a:extLst>
          </p:cNvPr>
          <p:cNvSpPr/>
          <p:nvPr/>
        </p:nvSpPr>
        <p:spPr>
          <a:xfrm>
            <a:off x="2334200" y="3352799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evolves </a:t>
            </a:r>
            <a:r>
              <a:rPr lang="en-US" sz="2400" i="1" u="sng" dirty="0"/>
              <a:t>very fast</a:t>
            </a:r>
          </a:p>
        </p:txBody>
      </p:sp>
      <p:sp>
        <p:nvSpPr>
          <p:cNvPr id="15" name="Rounded Rectangle 49">
            <a:extLst>
              <a:ext uri="{FF2B5EF4-FFF2-40B4-BE49-F238E27FC236}">
                <a16:creationId xmlns:a16="http://schemas.microsoft.com/office/drawing/2014/main" id="{25931227-A285-400D-B8BB-D5D4A3EFB50D}"/>
              </a:ext>
            </a:extLst>
          </p:cNvPr>
          <p:cNvSpPr/>
          <p:nvPr/>
        </p:nvSpPr>
        <p:spPr>
          <a:xfrm>
            <a:off x="734217" y="4876798"/>
            <a:ext cx="1473530" cy="13716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It takes time to master</a:t>
            </a:r>
          </a:p>
        </p:txBody>
      </p:sp>
    </p:spTree>
    <p:extLst>
      <p:ext uri="{BB962C8B-B14F-4D97-AF65-F5344CB8AC3E}">
        <p14:creationId xmlns:p14="http://schemas.microsoft.com/office/powerpoint/2010/main" val="339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reusability low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22318" y="1228127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</a:t>
            </a:r>
            <a:r>
              <a:rPr lang="en-US" sz="2000" dirty="0"/>
              <a:t>. When I removed the possibility of eating Pop-Tarts at every meal, I was imposing my ideology on the meals model. It’s something we do without a second thought. </a:t>
            </a:r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27065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G1-G3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  <a:p>
            <a:pPr lvl="1"/>
            <a:r>
              <a:rPr lang="en-US" dirty="0">
                <a:hlinkClick r:id="rId2"/>
              </a:rPr>
              <a:t>https://github.com/ShiuLab/ML_workshop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1" y="1676399"/>
            <a:ext cx="5101239" cy="273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4625974"/>
            <a:ext cx="1943100" cy="1943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724400" cy="3445615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5" y="2775319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5384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we break, any question?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1E1B8-C8E1-4872-8F44-7727D496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4E05B-24F2-4056-892C-EDB715EB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SPARE SLIDES</a:t>
            </a:r>
          </a:p>
        </p:txBody>
      </p:sp>
    </p:spTree>
    <p:extLst>
      <p:ext uri="{BB962C8B-B14F-4D97-AF65-F5344CB8AC3E}">
        <p14:creationId xmlns:p14="http://schemas.microsoft.com/office/powerpoint/2010/main" val="2038440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91532"/>
            <a:ext cx="2381219" cy="79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76734"/>
            <a:ext cx="2381219" cy="1444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005" y="4042968"/>
            <a:ext cx="2420312" cy="209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03" y="3824500"/>
            <a:ext cx="4557025" cy="2389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16404"/>
            <a:ext cx="2381741" cy="1597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49" y="1691532"/>
            <a:ext cx="2648668" cy="20154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80549C-D10A-4DA7-9A20-922B00C02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3" y="1691532"/>
            <a:ext cx="4047784" cy="20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15" y="2209800"/>
            <a:ext cx="2453759" cy="1518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48" y="2213722"/>
            <a:ext cx="2101552" cy="151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110" y="3968287"/>
            <a:ext cx="2798690" cy="200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32BB7-178A-48E5-9D43-B9AE78E84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197" y="3962400"/>
            <a:ext cx="6319165" cy="201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D1892-4198-4CFF-9663-84DB9CFD4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19" y="2209800"/>
            <a:ext cx="4277481" cy="151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9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EDE244-5720-457A-A271-68EA0BE03D32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FCA9DE-AFDF-49C1-9A5E-35A648CF9549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5E6A52-1386-452F-BB79-91A33DAC7D90}"/>
              </a:ext>
            </a:extLst>
          </p:cNvPr>
          <p:cNvGraphicFramePr/>
          <p:nvPr/>
        </p:nvGraphicFramePr>
        <p:xfrm>
          <a:off x="7879227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5BA08533-D869-4BA0-AC0D-00E8CBB0C702}"/>
              </a:ext>
            </a:extLst>
          </p:cNvPr>
          <p:cNvGraphicFramePr/>
          <p:nvPr/>
        </p:nvGraphicFramePr>
        <p:xfrm>
          <a:off x="4648201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FA02CF7C-C0B6-4CB3-9E01-86C2E9B9F722}"/>
              </a:ext>
            </a:extLst>
          </p:cNvPr>
          <p:cNvGraphicFramePr/>
          <p:nvPr/>
        </p:nvGraphicFramePr>
        <p:xfrm>
          <a:off x="1371600" y="2703254"/>
          <a:ext cx="3047999" cy="331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EA18D0F-863D-4FC9-9887-4643B45FC203}"/>
              </a:ext>
            </a:extLst>
          </p:cNvPr>
          <p:cNvSpPr/>
          <p:nvPr/>
        </p:nvSpPr>
        <p:spPr>
          <a:xfrm>
            <a:off x="2819401" y="2071570"/>
            <a:ext cx="1256796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Genetics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74E727-CDFC-4F8A-BF15-0305A6123D0B}"/>
              </a:ext>
            </a:extLst>
          </p:cNvPr>
          <p:cNvSpPr/>
          <p:nvPr/>
        </p:nvSpPr>
        <p:spPr>
          <a:xfrm>
            <a:off x="6075718" y="2071570"/>
            <a:ext cx="1256796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Trans-</a:t>
            </a:r>
          </a:p>
          <a:p>
            <a:pPr algn="ctr"/>
            <a:r>
              <a:rPr lang="en-US" b="1" dirty="0" err="1"/>
              <a:t>criptome</a:t>
            </a:r>
            <a:endParaRPr lang="en-US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9517B6-FE84-47AA-94D3-252B3CAA178A}"/>
              </a:ext>
            </a:extLst>
          </p:cNvPr>
          <p:cNvSpPr/>
          <p:nvPr/>
        </p:nvSpPr>
        <p:spPr>
          <a:xfrm>
            <a:off x="9058919" y="2071570"/>
            <a:ext cx="1256796" cy="914400"/>
          </a:xfrm>
          <a:prstGeom prst="ellipse">
            <a:avLst/>
          </a:prstGeom>
          <a:solidFill>
            <a:srgbClr val="33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/>
              <a:t>Machine</a:t>
            </a:r>
          </a:p>
          <a:p>
            <a:pPr algn="ctr"/>
            <a:r>
              <a:rPr lang="en-US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8564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Graphic spid="8" grpId="0">
        <p:bldAsOne/>
      </p:bldGraphic>
      <p:bldGraphic spid="41" grpId="0">
        <p:bldAsOne/>
      </p:bldGraphic>
      <p:bldGraphic spid="42" grpId="0">
        <p:bldAsOne/>
      </p:bldGraphic>
      <p:bldP spid="15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9200FA-7011-443C-A9FF-AA790732409E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C6238-60AA-40E4-89F0-B6315BEA858C}"/>
              </a:ext>
            </a:extLst>
          </p:cNvPr>
          <p:cNvSpPr/>
          <p:nvPr/>
        </p:nvSpPr>
        <p:spPr>
          <a:xfrm>
            <a:off x="838200" y="1676400"/>
            <a:ext cx="10516178" cy="4614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46EA084-C24E-4820-A107-DB9B49348AC4}"/>
              </a:ext>
            </a:extLst>
          </p:cNvPr>
          <p:cNvSpPr/>
          <p:nvPr/>
        </p:nvSpPr>
        <p:spPr>
          <a:xfrm>
            <a:off x="1066800" y="2170906"/>
            <a:ext cx="10058977" cy="4001293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1295401" y="2621633"/>
            <a:ext cx="9677976" cy="3342283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D6A1698-C3CC-4541-A708-9683776360F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007854" y="2403809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ECF72-EEF2-473F-95C2-94B85044C7B6}"/>
              </a:ext>
            </a:extLst>
          </p:cNvPr>
          <p:cNvSpPr txBox="1"/>
          <p:nvPr/>
        </p:nvSpPr>
        <p:spPr>
          <a:xfrm>
            <a:off x="6321728" y="3609931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BB73FB-DD80-4A18-A856-9B464F56717C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21D8D-7DCF-48D9-A54C-D42EFCE6E801}"/>
              </a:ext>
            </a:extLst>
          </p:cNvPr>
          <p:cNvSpPr txBox="1"/>
          <p:nvPr/>
        </p:nvSpPr>
        <p:spPr>
          <a:xfrm>
            <a:off x="6090897" y="572522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90C80-C5E3-49CF-8EEF-40E2C3CB6B35}"/>
              </a:ext>
            </a:extLst>
          </p:cNvPr>
          <p:cNvSpPr txBox="1"/>
          <p:nvPr/>
        </p:nvSpPr>
        <p:spPr>
          <a:xfrm>
            <a:off x="8104109" y="3742313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AC782F-7855-41DF-965A-0CE48073390B}"/>
              </a:ext>
            </a:extLst>
          </p:cNvPr>
          <p:cNvGrpSpPr/>
          <p:nvPr/>
        </p:nvGrpSpPr>
        <p:grpSpPr>
          <a:xfrm>
            <a:off x="2667000" y="3416972"/>
            <a:ext cx="2085869" cy="2058821"/>
            <a:chOff x="9731291" y="567147"/>
            <a:chExt cx="2085869" cy="2058821"/>
          </a:xfrm>
        </p:grpSpPr>
        <p:graphicFrame>
          <p:nvGraphicFramePr>
            <p:cNvPr id="27" name="Content Placeholder 29">
              <a:extLst>
                <a:ext uri="{FF2B5EF4-FFF2-40B4-BE49-F238E27FC236}">
                  <a16:creationId xmlns:a16="http://schemas.microsoft.com/office/drawing/2014/main" id="{4A0B1E2F-B3DF-4880-AAD8-8DF34C98D20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731291" y="567147"/>
            <a:ext cx="2085869" cy="2058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8BFB18-FB43-4D5F-8445-C7BD782D29F4}"/>
                </a:ext>
              </a:extLst>
            </p:cNvPr>
            <p:cNvSpPr txBox="1"/>
            <p:nvPr/>
          </p:nvSpPr>
          <p:spPr>
            <a:xfrm>
              <a:off x="9906000" y="1384954"/>
              <a:ext cx="1774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8BA347-8094-452C-9F11-E0074E976C0D}"/>
              </a:ext>
            </a:extLst>
          </p:cNvPr>
          <p:cNvSpPr txBox="1"/>
          <p:nvPr/>
        </p:nvSpPr>
        <p:spPr>
          <a:xfrm>
            <a:off x="6781800" y="288938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C59FD-C611-4BFC-8153-BD9DC7486DD0}"/>
              </a:ext>
            </a:extLst>
          </p:cNvPr>
          <p:cNvSpPr txBox="1"/>
          <p:nvPr/>
        </p:nvSpPr>
        <p:spPr>
          <a:xfrm>
            <a:off x="2387306" y="3561927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(32,976)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2D6AB-25E2-4DC0-B72F-04EF67AB0AE1}"/>
              </a:ext>
            </a:extLst>
          </p:cNvPr>
          <p:cNvSpPr txBox="1"/>
          <p:nvPr/>
        </p:nvSpPr>
        <p:spPr>
          <a:xfrm>
            <a:off x="2133600" y="5020703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(20,441)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8A2BA-1C77-4C59-8049-3CE1B71BEC8E}"/>
              </a:ext>
            </a:extLst>
          </p:cNvPr>
          <p:cNvSpPr txBox="1"/>
          <p:nvPr/>
        </p:nvSpPr>
        <p:spPr>
          <a:xfrm>
            <a:off x="4169686" y="3694309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(43,288)</a:t>
            </a:r>
          </a:p>
        </p:txBody>
      </p:sp>
    </p:spTree>
    <p:extLst>
      <p:ext uri="{BB962C8B-B14F-4D97-AF65-F5344CB8AC3E}">
        <p14:creationId xmlns:p14="http://schemas.microsoft.com/office/powerpoint/2010/main" val="152071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32" grpId="0"/>
      <p:bldP spid="34" grpId="0"/>
      <p:bldP spid="35" grpId="0"/>
      <p:bldP spid="3" grpId="0"/>
      <p:bldP spid="19" grpId="0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990600" y="1752601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A4086880-FDF2-498D-8151-CB75B4DF6D75}"/>
              </a:ext>
            </a:extLst>
          </p:cNvPr>
          <p:cNvSpPr/>
          <p:nvPr/>
        </p:nvSpPr>
        <p:spPr>
          <a:xfrm>
            <a:off x="8304696" y="1764632"/>
            <a:ext cx="3200400" cy="2282455"/>
          </a:xfrm>
          <a:prstGeom prst="roundRect">
            <a:avLst/>
          </a:prstGeom>
          <a:solidFill>
            <a:srgbClr val="EC9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how an example ML algorithm works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4648200" y="1762957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985080" y="4194545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0" name="Rounded Rectangle 49">
            <a:extLst>
              <a:ext uri="{FF2B5EF4-FFF2-40B4-BE49-F238E27FC236}">
                <a16:creationId xmlns:a16="http://schemas.microsoft.com/office/drawing/2014/main" id="{230240C5-8747-4176-B735-7C12F8223953}"/>
              </a:ext>
            </a:extLst>
          </p:cNvPr>
          <p:cNvSpPr/>
          <p:nvPr/>
        </p:nvSpPr>
        <p:spPr>
          <a:xfrm>
            <a:off x="4644888" y="4194545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Design an overall ML workflow </a:t>
            </a:r>
            <a:r>
              <a:rPr lang="en-US" sz="2400"/>
              <a:t>for your </a:t>
            </a:r>
            <a:r>
              <a:rPr lang="en-US" sz="2400" dirty="0"/>
              <a:t>own question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8304696" y="4194545"/>
            <a:ext cx="32004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22857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7245F4-D8ED-404F-BA96-C994C67B7F85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675326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a biological question into a machine learning 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Identifying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803" y="1676399"/>
            <a:ext cx="3369797" cy="510540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</a:t>
            </a:r>
            <a:endParaRPr lang="en-US" dirty="0">
              <a:effectLst/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52D55184-9017-4A9A-8F90-1AE326D0C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1676400"/>
            <a:ext cx="3337881" cy="51054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/>
        </p:nvGraphicFramePr>
        <p:xfrm>
          <a:off x="4576550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3DFE0F6-9334-456C-A3F6-F2B599E7B519}"/>
              </a:ext>
            </a:extLst>
          </p:cNvPr>
          <p:cNvGraphicFramePr>
            <a:graphicFrameLocks noGrp="1"/>
          </p:cNvGraphicFramePr>
          <p:nvPr/>
        </p:nvGraphicFramePr>
        <p:xfrm>
          <a:off x="8303204" y="275899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4700756" y="5686325"/>
            <a:ext cx="2990940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numeric</a:t>
            </a:r>
            <a:r>
              <a:rPr lang="en-US" sz="2000" dirty="0">
                <a:solidFill>
                  <a:schemeClr val="tx1"/>
                </a:solidFill>
              </a:rPr>
              <a:t> values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based on other info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2307E1-2666-412C-8CB8-D423929D63D1}"/>
              </a:ext>
            </a:extLst>
          </p:cNvPr>
          <p:cNvSpPr/>
          <p:nvPr/>
        </p:nvSpPr>
        <p:spPr>
          <a:xfrm>
            <a:off x="8399169" y="5686324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Predict </a:t>
            </a:r>
            <a:r>
              <a:rPr lang="en-US" sz="2000" b="1" i="1" dirty="0">
                <a:solidFill>
                  <a:srgbClr val="C00000"/>
                </a:solidFill>
              </a:rPr>
              <a:t>categorical</a:t>
            </a:r>
            <a:r>
              <a:rPr lang="en-US" sz="2000" dirty="0">
                <a:solidFill>
                  <a:schemeClr val="tx1"/>
                </a:solidFill>
              </a:rPr>
              <a:t> values based on other info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670710" y="1676399"/>
            <a:ext cx="3444090" cy="51054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Unsupervised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77D45BE-AB16-4207-9D63-47C2BC492273}"/>
              </a:ext>
            </a:extLst>
          </p:cNvPr>
          <p:cNvGraphicFramePr>
            <a:graphicFrameLocks noGrp="1"/>
          </p:cNvGraphicFramePr>
          <p:nvPr/>
        </p:nvGraphicFramePr>
        <p:xfrm>
          <a:off x="821032" y="2743200"/>
          <a:ext cx="3168609" cy="2785759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function 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-1.20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1" name="Rectangle: Rounded Corners 34">
            <a:extLst>
              <a:ext uri="{FF2B5EF4-FFF2-40B4-BE49-F238E27FC236}">
                <a16:creationId xmlns:a16="http://schemas.microsoft.com/office/drawing/2014/main" id="{560CA77C-4275-4466-995D-3368D6C8BD74}"/>
              </a:ext>
            </a:extLst>
          </p:cNvPr>
          <p:cNvSpPr/>
          <p:nvPr/>
        </p:nvSpPr>
        <p:spPr>
          <a:xfrm>
            <a:off x="914400" y="5686326"/>
            <a:ext cx="3013016" cy="9433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</a:t>
            </a:r>
            <a:r>
              <a:rPr lang="en-US" sz="2000" b="1" i="1" dirty="0">
                <a:solidFill>
                  <a:srgbClr val="C00000"/>
                </a:solidFill>
              </a:rPr>
              <a:t>patterns</a:t>
            </a:r>
            <a:r>
              <a:rPr lang="en-US" sz="2000" dirty="0">
                <a:solidFill>
                  <a:schemeClr val="tx1"/>
                </a:solidFill>
              </a:rPr>
              <a:t> in the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1F226-8A0D-437D-B621-FED0041D202B}"/>
              </a:ext>
            </a:extLst>
          </p:cNvPr>
          <p:cNvSpPr/>
          <p:nvPr/>
        </p:nvSpPr>
        <p:spPr>
          <a:xfrm>
            <a:off x="5332745" y="2703590"/>
            <a:ext cx="699247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9E4D81-D4FB-4D9A-9172-D05E1E7AA3AA}"/>
              </a:ext>
            </a:extLst>
          </p:cNvPr>
          <p:cNvSpPr/>
          <p:nvPr/>
        </p:nvSpPr>
        <p:spPr>
          <a:xfrm>
            <a:off x="9753600" y="2706638"/>
            <a:ext cx="914400" cy="2849753"/>
          </a:xfrm>
          <a:prstGeom prst="rect">
            <a:avLst/>
          </a:prstGeom>
          <a:noFill/>
          <a:ln w="76200">
            <a:solidFill>
              <a:srgbClr val="FEF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04BD9EA-9C32-4922-B604-75836BD1905D}"/>
              </a:ext>
            </a:extLst>
          </p:cNvPr>
          <p:cNvSpPr/>
          <p:nvPr/>
        </p:nvSpPr>
        <p:spPr>
          <a:xfrm rot="16200000">
            <a:off x="5598329" y="220487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D0A05-7A77-4288-921C-66D02E444EF8}"/>
              </a:ext>
            </a:extLst>
          </p:cNvPr>
          <p:cNvSpPr txBox="1"/>
          <p:nvPr/>
        </p:nvSpPr>
        <p:spPr>
          <a:xfrm>
            <a:off x="5349999" y="20861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79894C2-4BDB-4AFE-886D-7E9FF194CCE2}"/>
              </a:ext>
            </a:extLst>
          </p:cNvPr>
          <p:cNvSpPr/>
          <p:nvPr/>
        </p:nvSpPr>
        <p:spPr>
          <a:xfrm rot="16200000">
            <a:off x="10122241" y="2071656"/>
            <a:ext cx="196848" cy="89467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041DA-BF34-42BF-9D74-CA91B2DA4689}"/>
              </a:ext>
            </a:extLst>
          </p:cNvPr>
          <p:cNvSpPr txBox="1"/>
          <p:nvPr/>
        </p:nvSpPr>
        <p:spPr>
          <a:xfrm>
            <a:off x="9753600" y="207319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4898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5" grpId="0" animBg="1"/>
      <p:bldP spid="36" grpId="0" animBg="1"/>
      <p:bldP spid="18" grpId="0" animBg="1"/>
      <p:bldP spid="21" grpId="0" animBg="1"/>
      <p:bldP spid="3" grpId="0" animBg="1"/>
      <p:bldP spid="4" grpId="0" animBg="1"/>
      <p:bldP spid="6" grpId="0" animBg="1"/>
      <p:bldP spid="7" grpId="0"/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7CE0E3-C77B-4D8B-8225-83E8CB1CB352}"/>
              </a:ext>
            </a:extLst>
          </p:cNvPr>
          <p:cNvGraphicFramePr>
            <a:graphicFrameLocks noGrp="1"/>
          </p:cNvGraphicFramePr>
          <p:nvPr/>
        </p:nvGraphicFramePr>
        <p:xfrm>
          <a:off x="620358" y="2895600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Response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Motif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F9AFCC-A346-4687-9CCB-8A924E838B3F}"/>
              </a:ext>
            </a:extLst>
          </p:cNvPr>
          <p:cNvSpPr/>
          <p:nvPr/>
        </p:nvSpPr>
        <p:spPr>
          <a:xfrm>
            <a:off x="587175" y="1229958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which gene is responsive to high salinity stress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137CC-3FB0-4C7A-974C-4C773727993D}"/>
              </a:ext>
            </a:extLst>
          </p:cNvPr>
          <p:cNvSpPr txBox="1"/>
          <p:nvPr/>
        </p:nvSpPr>
        <p:spPr>
          <a:xfrm>
            <a:off x="565659" y="6214030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Zou et al. (2011) PNAS</a:t>
            </a:r>
            <a:endParaRPr lang="en-US" dirty="0"/>
          </a:p>
        </p:txBody>
      </p:sp>
      <p:sp>
        <p:nvSpPr>
          <p:cNvPr id="53" name="Rounded Rectangle 41">
            <a:extLst>
              <a:ext uri="{FF2B5EF4-FFF2-40B4-BE49-F238E27FC236}">
                <a16:creationId xmlns:a16="http://schemas.microsoft.com/office/drawing/2014/main" id="{FD49421B-5B12-4D80-8346-5DAA9F43B504}"/>
              </a:ext>
            </a:extLst>
          </p:cNvPr>
          <p:cNvSpPr/>
          <p:nvPr/>
        </p:nvSpPr>
        <p:spPr>
          <a:xfrm>
            <a:off x="4343401" y="1045554"/>
            <a:ext cx="3010829" cy="2743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41CA35-9187-4027-BB86-5DD90D82E409}"/>
              </a:ext>
            </a:extLst>
          </p:cNvPr>
          <p:cNvGrpSpPr/>
          <p:nvPr/>
        </p:nvGrpSpPr>
        <p:grpSpPr>
          <a:xfrm>
            <a:off x="4503979" y="1179369"/>
            <a:ext cx="2649530" cy="2542478"/>
            <a:chOff x="1066800" y="1676400"/>
            <a:chExt cx="3017520" cy="289560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06C6C05-4703-43A9-B853-6FE8ED319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>
                  <a:latin typeface="MingLiU" pitchFamily="49" charset="-120"/>
                  <a:ea typeface="MingLiU" pitchFamily="49" charset="-120"/>
                </a:rPr>
                <a:t>別</a:t>
              </a:r>
              <a:r>
                <a:rPr lang="zh-TW" altLang="en-US" sz="1600" b="1" dirty="0">
                  <a:latin typeface="MingLiU" pitchFamily="49" charset="-120"/>
                  <a:ea typeface="MingLiU" pitchFamily="49" charset="-120"/>
                </a:rPr>
                <a:t>煩我</a:t>
              </a:r>
              <a:r>
                <a:rPr lang="en-US" altLang="ja-JP" sz="1600" b="1" dirty="0"/>
                <a:t>!</a:t>
              </a:r>
              <a:endParaRPr lang="en-US" sz="1600" b="1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D589AC-E086-4633-B656-21E9CCE8A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AE" sz="1600" dirty="0"/>
                <a:t>لا يزعجني</a:t>
              </a:r>
              <a:endParaRPr lang="en-US" sz="16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91680D-7631-48A9-B2AD-5A6A6D6D2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Ikke</a:t>
              </a:r>
              <a:r>
                <a:rPr lang="en-US" sz="1600" dirty="0"/>
                <a:t> </a:t>
              </a:r>
              <a:r>
                <a:rPr lang="en-US" sz="1600" dirty="0" err="1"/>
                <a:t>bry</a:t>
              </a:r>
              <a:r>
                <a:rPr lang="en-US" sz="1600" dirty="0"/>
                <a:t> meg</a:t>
              </a:r>
              <a:r>
                <a:rPr lang="da-DK" sz="1600" dirty="0"/>
                <a:t>!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4872396-8FFB-4BB1-9BEB-57527D1A8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16764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600">
                  <a:latin typeface="MingLiU" pitchFamily="49" charset="-120"/>
                  <a:ea typeface="MingLiU" pitchFamily="49" charset="-120"/>
                </a:rPr>
                <a:t>邪魔しないで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4607E39-3378-4C91-A649-EC733BE5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8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f-ZA" sz="1600" dirty="0"/>
                <a:t>Pla my nie</a:t>
              </a:r>
              <a:r>
                <a:rPr lang="en-US" altLang="ja-JP" sz="1600" dirty="0"/>
                <a:t>!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35B573-6C5A-4817-926F-67F57B329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עזוב אותי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1CEA88-5C80-42BC-9BA4-DE0DE999B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sz="1400" dirty="0"/>
                <a:t>मुझे परेशान नहीं करते</a:t>
              </a:r>
              <a:r>
                <a:rPr lang="en-US" sz="1400" dirty="0"/>
                <a:t>!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805C874-FF1C-439E-A628-434AB7923D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4200" y="36576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y-AM" sz="1200" dirty="0"/>
                <a:t>չեն անհանգստացնել ինձ</a:t>
              </a:r>
              <a:r>
                <a:rPr lang="en-US" sz="1200" dirty="0"/>
                <a:t>!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E706A7-8582-41CC-8E77-107F58FA95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7880" y="2667000"/>
              <a:ext cx="960120" cy="914400"/>
            </a:xfrm>
            <a:prstGeom prst="ellipse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1600" b="1" dirty="0"/>
                <a:t>ไม่รำคาญครับ</a:t>
              </a:r>
              <a:endParaRPr lang="en-US" sz="16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DB7BD7-8D11-49E3-84E6-989AED6DE7A7}"/>
              </a:ext>
            </a:extLst>
          </p:cNvPr>
          <p:cNvGrpSpPr/>
          <p:nvPr/>
        </p:nvGrpSpPr>
        <p:grpSpPr>
          <a:xfrm>
            <a:off x="7354230" y="1580812"/>
            <a:ext cx="3309415" cy="1447503"/>
            <a:chOff x="4724401" y="2209800"/>
            <a:chExt cx="3769056" cy="1648546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94E97679-764A-472A-A3BE-6635FC64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2209800"/>
              <a:ext cx="1676400" cy="39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ounded Rectangle 11">
              <a:extLst>
                <a:ext uri="{FF2B5EF4-FFF2-40B4-BE49-F238E27FC236}">
                  <a16:creationId xmlns:a16="http://schemas.microsoft.com/office/drawing/2014/main" id="{E918B635-71B6-4AF8-9BEC-6F4565E52C41}"/>
                </a:ext>
              </a:extLst>
            </p:cNvPr>
            <p:cNvSpPr/>
            <p:nvPr/>
          </p:nvSpPr>
          <p:spPr>
            <a:xfrm>
              <a:off x="6933836" y="2466256"/>
              <a:ext cx="1559621" cy="13920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Leave me alone!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D8856A-EAFC-4783-B097-955D20F1AC18}"/>
                </a:ext>
              </a:extLst>
            </p:cNvPr>
            <p:cNvCxnSpPr>
              <a:cxnSpLocks/>
              <a:stCxn id="53" idx="3"/>
              <a:endCxn id="66" idx="1"/>
            </p:cNvCxnSpPr>
            <p:nvPr/>
          </p:nvCxnSpPr>
          <p:spPr>
            <a:xfrm>
              <a:off x="4724401" y="31623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006859" y="3939041"/>
            <a:ext cx="3347371" cy="2743200"/>
            <a:chOff x="4006859" y="3939041"/>
            <a:chExt cx="3347371" cy="2743200"/>
          </a:xfrm>
        </p:grpSpPr>
        <p:sp>
          <p:nvSpPr>
            <p:cNvPr id="77" name="Rounded Rectangle 41">
              <a:extLst>
                <a:ext uri="{FF2B5EF4-FFF2-40B4-BE49-F238E27FC236}">
                  <a16:creationId xmlns:a16="http://schemas.microsoft.com/office/drawing/2014/main" id="{68FD2CB3-B7D8-4DDC-9A2A-926CC18B395C}"/>
                </a:ext>
              </a:extLst>
            </p:cNvPr>
            <p:cNvSpPr/>
            <p:nvPr/>
          </p:nvSpPr>
          <p:spPr>
            <a:xfrm>
              <a:off x="4343401" y="3939041"/>
              <a:ext cx="3010829" cy="27432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981EDCC-7579-4C0D-B4F9-BDE129419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0476" y="581244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err="1"/>
                <a:t>Combina</a:t>
              </a:r>
              <a:r>
                <a:rPr lang="en-US" sz="1600" dirty="0"/>
                <a:t>-</a:t>
              </a:r>
            </a:p>
            <a:p>
              <a:pPr algn="ctr"/>
              <a:r>
                <a:rPr lang="en-US" sz="1600" dirty="0" err="1"/>
                <a:t>tion</a:t>
              </a:r>
              <a:endParaRPr lang="en-US" sz="1600" dirty="0"/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EAE3B93-997F-409F-8A76-E63D435EA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6859" y="5009558"/>
              <a:ext cx="906816" cy="1473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5D04F9B-F2E5-4168-BC7F-73D2B2D82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48DC17-347E-41F2-99A4-D2B530CCA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3979" y="4072856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Presence</a:t>
              </a:r>
            </a:p>
            <a:p>
              <a:pPr algn="ctr"/>
              <a:r>
                <a:rPr lang="en-US" sz="1600" dirty="0"/>
                <a:t>absence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C1B0DB-5D38-4363-AE22-CD7A8BB02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0537" y="4942651"/>
              <a:ext cx="843032" cy="802888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Copy</a:t>
              </a:r>
            </a:p>
            <a:p>
              <a:pPr algn="ctr"/>
              <a:r>
                <a:rPr lang="en-US" sz="1600" dirty="0"/>
                <a:t>number</a:t>
              </a:r>
            </a:p>
          </p:txBody>
        </p:sp>
      </p:grpSp>
      <p:sp>
        <p:nvSpPr>
          <p:cNvPr id="88" name="Rounded Rectangle 11">
            <a:extLst>
              <a:ext uri="{FF2B5EF4-FFF2-40B4-BE49-F238E27FC236}">
                <a16:creationId xmlns:a16="http://schemas.microsoft.com/office/drawing/2014/main" id="{09DD2EFB-12EC-4E8F-8A5F-CC8345BDDC1C}"/>
              </a:ext>
            </a:extLst>
          </p:cNvPr>
          <p:cNvSpPr/>
          <p:nvPr/>
        </p:nvSpPr>
        <p:spPr>
          <a:xfrm>
            <a:off x="9294223" y="4699480"/>
            <a:ext cx="1371600" cy="122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200" b="1" dirty="0"/>
              <a:t>Responsive</a:t>
            </a:r>
          </a:p>
          <a:p>
            <a:pPr algn="ctr"/>
            <a:r>
              <a:rPr lang="en-US" sz="2200" b="1" dirty="0"/>
              <a:t>to stress</a:t>
            </a:r>
          </a:p>
          <a:p>
            <a:pPr algn="ctr"/>
            <a:r>
              <a:rPr lang="en-US" sz="2200" b="1" dirty="0"/>
              <a:t>X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49AB76-E349-42E3-81F5-BC00BC6EF933}"/>
              </a:ext>
            </a:extLst>
          </p:cNvPr>
          <p:cNvGrpSpPr/>
          <p:nvPr/>
        </p:nvGrpSpPr>
        <p:grpSpPr>
          <a:xfrm>
            <a:off x="7354229" y="4474299"/>
            <a:ext cx="1939993" cy="836342"/>
            <a:chOff x="4876796" y="2895600"/>
            <a:chExt cx="2209435" cy="952501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576FD8-8E03-4666-81AF-A8AE264A8EB1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>
            <a:xfrm>
              <a:off x="4876796" y="3848101"/>
              <a:ext cx="2209435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E0A627-549B-48DF-BD23-94199E8AFD8D}"/>
                </a:ext>
              </a:extLst>
            </p:cNvPr>
            <p:cNvSpPr txBox="1"/>
            <p:nvPr/>
          </p:nvSpPr>
          <p:spPr>
            <a:xfrm>
              <a:off x="4953000" y="2895600"/>
              <a:ext cx="2002000" cy="420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3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14358" y="2925728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Flowering time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Trans-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cript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flowering time based on transcriptome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609600" y="60425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Azodi et al. bioRxiv</a:t>
            </a:r>
            <a:endParaRPr lang="en-US" dirty="0"/>
          </a:p>
        </p:txBody>
      </p:sp>
      <p:sp>
        <p:nvSpPr>
          <p:cNvPr id="65" name="Rounded Rectangle 49">
            <a:extLst>
              <a:ext uri="{FF2B5EF4-FFF2-40B4-BE49-F238E27FC236}">
                <a16:creationId xmlns:a16="http://schemas.microsoft.com/office/drawing/2014/main" id="{11F32361-1FCD-4906-A0BF-08BA511F12BD}"/>
              </a:ext>
            </a:extLst>
          </p:cNvPr>
          <p:cNvSpPr/>
          <p:nvPr/>
        </p:nvSpPr>
        <p:spPr>
          <a:xfrm>
            <a:off x="4088670" y="1138134"/>
            <a:ext cx="2625640" cy="1710289"/>
          </a:xfrm>
          <a:prstGeom prst="round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Genotype data: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Hirsch et al. (2014) Plant Cell,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markers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88670" y="4750532"/>
            <a:ext cx="3365754" cy="1715600"/>
            <a:chOff x="4088670" y="4750532"/>
            <a:chExt cx="3365754" cy="1715600"/>
          </a:xfrm>
        </p:grpSpPr>
        <p:sp>
          <p:nvSpPr>
            <p:cNvPr id="64" name="Rounded Rectangle 49">
              <a:extLst>
                <a:ext uri="{FF2B5EF4-FFF2-40B4-BE49-F238E27FC236}">
                  <a16:creationId xmlns:a16="http://schemas.microsoft.com/office/drawing/2014/main" id="{6674DABF-EE59-426F-BBEF-2235EECBA467}"/>
                </a:ext>
              </a:extLst>
            </p:cNvPr>
            <p:cNvSpPr/>
            <p:nvPr/>
          </p:nvSpPr>
          <p:spPr>
            <a:xfrm>
              <a:off x="4088670" y="4750532"/>
              <a:ext cx="2625640" cy="171028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Phenotype data: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Flowering time, height, yield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“Adult” plants</a:t>
              </a:r>
            </a:p>
          </p:txBody>
        </p:sp>
        <p:pic>
          <p:nvPicPr>
            <p:cNvPr id="6" name="Picture 5" descr="A close up of a plant&#10;&#10;Description automatically generated">
              <a:extLst>
                <a:ext uri="{FF2B5EF4-FFF2-40B4-BE49-F238E27FC236}">
                  <a16:creationId xmlns:a16="http://schemas.microsoft.com/office/drawing/2014/main" id="{5004B8C8-47B2-4CE6-B549-A046827B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18" y="4750532"/>
              <a:ext cx="1189006" cy="1715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088670" y="2944333"/>
            <a:ext cx="4065016" cy="1710289"/>
            <a:chOff x="4088670" y="2944333"/>
            <a:chExt cx="4065016" cy="1710289"/>
          </a:xfrm>
        </p:grpSpPr>
        <p:sp>
          <p:nvSpPr>
            <p:cNvPr id="66" name="Rounded Rectangle 49">
              <a:extLst>
                <a:ext uri="{FF2B5EF4-FFF2-40B4-BE49-F238E27FC236}">
                  <a16:creationId xmlns:a16="http://schemas.microsoft.com/office/drawing/2014/main" id="{05DB884A-C49A-45A2-B5B5-7570D96EE892}"/>
                </a:ext>
              </a:extLst>
            </p:cNvPr>
            <p:cNvSpPr/>
            <p:nvPr/>
          </p:nvSpPr>
          <p:spPr>
            <a:xfrm>
              <a:off x="4088670" y="2944333"/>
              <a:ext cx="2625640" cy="171028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/>
                <a:t>Transcriptomes: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Hirsch et al. (2014) Plant Cell,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/>
                <a:t>Seedling</a:t>
              </a:r>
            </a:p>
          </p:txBody>
        </p:sp>
        <p:pic>
          <p:nvPicPr>
            <p:cNvPr id="1026" name="Picture 2" descr="Image result for maize seedling">
              <a:extLst>
                <a:ext uri="{FF2B5EF4-FFF2-40B4-BE49-F238E27FC236}">
                  <a16:creationId xmlns:a16="http://schemas.microsoft.com/office/drawing/2014/main" id="{3676F664-6C34-46CF-8BE3-2C060F1EA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3449984"/>
              <a:ext cx="1676686" cy="111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F9410F8C-D204-4AE7-BEBB-F3AC3F367A7E}"/>
              </a:ext>
            </a:extLst>
          </p:cNvPr>
          <p:cNvSpPr/>
          <p:nvPr/>
        </p:nvSpPr>
        <p:spPr>
          <a:xfrm>
            <a:off x="8377646" y="1151089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1:</a:t>
            </a:r>
          </a:p>
          <a:p>
            <a:pPr algn="ctr"/>
            <a:r>
              <a:rPr lang="en-US" sz="2600" dirty="0"/>
              <a:t>Are transcriptomes useful for predicting traits, even if the developmental stages differ?</a:t>
            </a:r>
          </a:p>
        </p:txBody>
      </p:sp>
      <p:sp>
        <p:nvSpPr>
          <p:cNvPr id="71" name="Rounded Rectangle 48">
            <a:extLst>
              <a:ext uri="{FF2B5EF4-FFF2-40B4-BE49-F238E27FC236}">
                <a16:creationId xmlns:a16="http://schemas.microsoft.com/office/drawing/2014/main" id="{28FF441F-5B36-4434-87CC-AA6B67A05B35}"/>
              </a:ext>
            </a:extLst>
          </p:cNvPr>
          <p:cNvSpPr/>
          <p:nvPr/>
        </p:nvSpPr>
        <p:spPr>
          <a:xfrm>
            <a:off x="8377646" y="3886200"/>
            <a:ext cx="3204754" cy="25746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600" b="1" u="sng" dirty="0"/>
              <a:t>Question 2:</a:t>
            </a:r>
          </a:p>
          <a:p>
            <a:pPr algn="ctr"/>
            <a:r>
              <a:rPr lang="en-US" sz="2600" dirty="0"/>
              <a:t>Do transcriptomes provide different information from genotype data?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1B592F-C700-47C6-A62D-A6972680B3CF}"/>
              </a:ext>
            </a:extLst>
          </p:cNvPr>
          <p:cNvSpPr txBox="1"/>
          <p:nvPr/>
        </p:nvSpPr>
        <p:spPr>
          <a:xfrm>
            <a:off x="609600" y="63986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E-poster: 0300-165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questions: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CAA8C-F47A-4322-8C6A-DDD46026D8F1}"/>
              </a:ext>
            </a:extLst>
          </p:cNvPr>
          <p:cNvGraphicFramePr>
            <a:graphicFrameLocks noGrp="1"/>
          </p:cNvGraphicFramePr>
          <p:nvPr/>
        </p:nvGraphicFramePr>
        <p:xfrm>
          <a:off x="628426" y="2984244"/>
          <a:ext cx="3064952" cy="2699004"/>
        </p:xfrm>
        <a:graphic>
          <a:graphicData uri="http://schemas.openxmlformats.org/drawingml/2006/table">
            <a:tbl>
              <a:tblPr/>
              <a:tblGrid>
                <a:gridCol w="620762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90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Image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Disease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Fungal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Bacterial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Nutrient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Insect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Bacterial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00F18C-A584-4F6F-B676-F5128D02B132}"/>
              </a:ext>
            </a:extLst>
          </p:cNvPr>
          <p:cNvSpPr/>
          <p:nvPr/>
        </p:nvSpPr>
        <p:spPr>
          <a:xfrm>
            <a:off x="626633" y="1140311"/>
            <a:ext cx="3064952" cy="9906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Predict disease based on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1475-CB0C-4CF0-B2DB-EC53190FA4A6}"/>
              </a:ext>
            </a:extLst>
          </p:cNvPr>
          <p:cNvSpPr txBox="1"/>
          <p:nvPr/>
        </p:nvSpPr>
        <p:spPr>
          <a:xfrm>
            <a:off x="533400" y="633275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Ghosal et al. (2018) PNAS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7159139-18AE-43B0-920D-8379FD195E1D}"/>
              </a:ext>
            </a:extLst>
          </p:cNvPr>
          <p:cNvSpPr/>
          <p:nvPr/>
        </p:nvSpPr>
        <p:spPr>
          <a:xfrm>
            <a:off x="2362200" y="4326001"/>
            <a:ext cx="1826478" cy="1541399"/>
          </a:xfrm>
          <a:prstGeom prst="wedgeRoundRectCallout">
            <a:avLst>
              <a:gd name="adj1" fmla="val -37130"/>
              <a:gd name="adj2" fmla="val -8362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are </a:t>
            </a:r>
            <a:r>
              <a:rPr lang="en-US" b="1" i="1" u="sng" dirty="0"/>
              <a:t>not</a:t>
            </a:r>
            <a:r>
              <a:rPr lang="en-US" dirty="0"/>
              <a:t> defined before-hand, but learned by computer!!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56414" y="1129677"/>
            <a:ext cx="6140186" cy="5641490"/>
            <a:chOff x="4756414" y="1129677"/>
            <a:chExt cx="6140186" cy="5641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10DE0-69E8-4DEF-AAFF-3ABB85D5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096" y="1140310"/>
              <a:ext cx="6127504" cy="55547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DC1A8D-F027-4403-9780-F2C85F16579C}"/>
                </a:ext>
              </a:extLst>
            </p:cNvPr>
            <p:cNvSpPr/>
            <p:nvPr/>
          </p:nvSpPr>
          <p:spPr>
            <a:xfrm>
              <a:off x="4756414" y="1129677"/>
              <a:ext cx="1889947" cy="564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B593B-0B83-46E1-9132-A2A828285F12}"/>
                </a:ext>
              </a:extLst>
            </p:cNvPr>
            <p:cNvSpPr txBox="1"/>
            <p:nvPr/>
          </p:nvSpPr>
          <p:spPr>
            <a:xfrm>
              <a:off x="5482932" y="1785696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Soybean</a:t>
              </a:r>
            </a:p>
            <a:p>
              <a:pPr algn="r"/>
              <a:r>
                <a:rPr lang="en-US" b="1" dirty="0"/>
                <a:t>leaves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996E-88F9-4417-A157-C5EC0F671467}"/>
                </a:ext>
              </a:extLst>
            </p:cNvPr>
            <p:cNvSpPr txBox="1"/>
            <p:nvPr/>
          </p:nvSpPr>
          <p:spPr>
            <a:xfrm>
              <a:off x="6842452" y="1185532"/>
              <a:ext cx="1082348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Bacterial</a:t>
              </a:r>
            </a:p>
            <a:p>
              <a:pPr algn="ctr"/>
              <a:r>
                <a:rPr lang="en-US" dirty="0"/>
                <a:t>blight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(class 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D435E-2A65-4418-A87C-2F7E4CC57F6C}"/>
                </a:ext>
              </a:extLst>
            </p:cNvPr>
            <p:cNvSpPr txBox="1"/>
            <p:nvPr/>
          </p:nvSpPr>
          <p:spPr>
            <a:xfrm>
              <a:off x="8221684" y="1188779"/>
              <a:ext cx="1056700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Septoria</a:t>
              </a:r>
            </a:p>
            <a:p>
              <a:pPr algn="ctr"/>
              <a:r>
                <a:rPr lang="en-US" dirty="0"/>
                <a:t>brown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4B481-241B-49F1-A148-BE5898FA6CF0}"/>
                </a:ext>
              </a:extLst>
            </p:cNvPr>
            <p:cNvSpPr txBox="1"/>
            <p:nvPr/>
          </p:nvSpPr>
          <p:spPr>
            <a:xfrm>
              <a:off x="9625545" y="1187300"/>
              <a:ext cx="1056701" cy="1200329"/>
            </a:xfrm>
            <a:prstGeom prst="rect">
              <a:avLst/>
            </a:prstGeom>
            <a:solidFill>
              <a:srgbClr val="ECECF6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Forage</a:t>
              </a:r>
            </a:p>
            <a:p>
              <a:pPr algn="ctr"/>
              <a:r>
                <a:rPr lang="en-US" dirty="0"/>
                <a:t>leaf</a:t>
              </a:r>
            </a:p>
            <a:p>
              <a:pPr algn="ctr"/>
              <a:r>
                <a:rPr lang="en-US" dirty="0"/>
                <a:t>spot</a:t>
              </a:r>
            </a:p>
            <a:p>
              <a:pPr algn="ctr"/>
              <a:r>
                <a:rPr lang="en-US" dirty="0"/>
                <a:t>(class 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0ACBFE-5894-4C3A-A75C-02D6C270C063}"/>
                </a:ext>
              </a:extLst>
            </p:cNvPr>
            <p:cNvSpPr txBox="1"/>
            <p:nvPr/>
          </p:nvSpPr>
          <p:spPr>
            <a:xfrm>
              <a:off x="5649581" y="2895600"/>
              <a:ext cx="9798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Original</a:t>
              </a:r>
            </a:p>
            <a:p>
              <a:pPr algn="r"/>
              <a:r>
                <a:rPr lang="en-US" dirty="0"/>
                <a:t>image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6594034" y="3917341"/>
            <a:ext cx="4454966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19906-6D87-4EF2-B135-7E977936BE30}"/>
              </a:ext>
            </a:extLst>
          </p:cNvPr>
          <p:cNvSpPr/>
          <p:nvPr/>
        </p:nvSpPr>
        <p:spPr>
          <a:xfrm>
            <a:off x="6594034" y="5257800"/>
            <a:ext cx="4404930" cy="141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560323" y="5477470"/>
            <a:ext cx="2069078" cy="923330"/>
            <a:chOff x="4560323" y="5477470"/>
            <a:chExt cx="206907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8141D7-51B0-4A23-993B-7867F5493B4A}"/>
                </a:ext>
              </a:extLst>
            </p:cNvPr>
            <p:cNvSpPr txBox="1"/>
            <p:nvPr/>
          </p:nvSpPr>
          <p:spPr>
            <a:xfrm>
              <a:off x="4560323" y="5477470"/>
              <a:ext cx="206907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Rater</a:t>
              </a:r>
            </a:p>
            <a:p>
              <a:pPr algn="r"/>
              <a:r>
                <a:rPr lang="en-US" dirty="0"/>
                <a:t>marked</a:t>
              </a:r>
            </a:p>
            <a:p>
              <a:pPr algn="r"/>
              <a:r>
                <a:rPr lang="en-US" dirty="0"/>
                <a:t>images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20ED52-0713-4C61-B061-7CD358CD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598534"/>
              <a:ext cx="589592" cy="6812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60323" y="4105870"/>
            <a:ext cx="2069078" cy="923330"/>
            <a:chOff x="4560323" y="4105870"/>
            <a:chExt cx="206907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C3993-EB91-4D17-91D0-3BFB5CCAEE61}"/>
                </a:ext>
              </a:extLst>
            </p:cNvPr>
            <p:cNvSpPr txBox="1"/>
            <p:nvPr/>
          </p:nvSpPr>
          <p:spPr>
            <a:xfrm>
              <a:off x="4560323" y="4105870"/>
              <a:ext cx="2069078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Explanation</a:t>
              </a:r>
            </a:p>
            <a:p>
              <a:pPr algn="r"/>
              <a:r>
                <a:rPr lang="en-US" dirty="0"/>
                <a:t>output from</a:t>
              </a:r>
            </a:p>
            <a:p>
              <a:pPr algn="r"/>
              <a:r>
                <a:rPr lang="en-US" dirty="0"/>
                <a:t>predictions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0ECBE2-BBAD-4710-AE83-F1D39291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648200" y="4235888"/>
              <a:ext cx="589593" cy="70336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2601" y="2267629"/>
            <a:ext cx="3430507" cy="584422"/>
            <a:chOff x="212601" y="2267629"/>
            <a:chExt cx="3430507" cy="584422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1613531" y="2368502"/>
              <a:ext cx="210910" cy="732054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1295400" y="22676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811804" y="2432651"/>
              <a:ext cx="232123" cy="606678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212601" y="22676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2796573" y="1993449"/>
              <a:ext cx="230675" cy="1462394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2410027" y="2275378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Data collection/cleaning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43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0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51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54689" y="276542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450068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schedule (this is optimistic…)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14123"/>
              </p:ext>
            </p:extLst>
          </p:nvPr>
        </p:nvGraphicFramePr>
        <p:xfrm>
          <a:off x="609600" y="1066800"/>
          <a:ext cx="10972800" cy="5105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54334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Questions about the introduction.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946464"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 ML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[Eyes</a:t>
                      </a:r>
                      <a:r>
                        <a:rPr lang="en-US" sz="2400" baseline="0" dirty="0"/>
                        <a:t>-on] How to run an ML analysis?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Discussion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 have you learned and what’s challenging?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903899">
                <a:tc>
                  <a:txBody>
                    <a:bodyPr/>
                    <a:lstStyle/>
                    <a:p>
                      <a:r>
                        <a:rPr lang="en-US" sz="2400" b="1" dirty="0"/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What’s the limitation and how</a:t>
                      </a:r>
                      <a:r>
                        <a:rPr lang="en-US" sz="2400" baseline="0" dirty="0"/>
                        <a:t> about some resources?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2514600"/>
            <a:ext cx="11582400" cy="9144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81000" y="3402012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04800" y="43434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91510" y="5257800"/>
            <a:ext cx="11582400" cy="99060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many problems can you find in the dataset?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ounded Rectangle 48">
            <a:extLst>
              <a:ext uri="{FF2B5EF4-FFF2-40B4-BE49-F238E27FC236}">
                <a16:creationId xmlns:a16="http://schemas.microsoft.com/office/drawing/2014/main" id="{A644D64C-74BF-4589-B565-752156EE1557}"/>
              </a:ext>
            </a:extLst>
          </p:cNvPr>
          <p:cNvSpPr/>
          <p:nvPr/>
        </p:nvSpPr>
        <p:spPr>
          <a:xfrm>
            <a:off x="609745" y="1788282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Format</a:t>
            </a:r>
          </a:p>
        </p:txBody>
      </p:sp>
      <p:sp>
        <p:nvSpPr>
          <p:cNvPr id="9" name="Rounded Rectangle 48">
            <a:extLst>
              <a:ext uri="{FF2B5EF4-FFF2-40B4-BE49-F238E27FC236}">
                <a16:creationId xmlns:a16="http://schemas.microsoft.com/office/drawing/2014/main" id="{852A809E-342D-40AB-90A2-10BDD3C78E1B}"/>
              </a:ext>
            </a:extLst>
          </p:cNvPr>
          <p:cNvSpPr/>
          <p:nvPr/>
        </p:nvSpPr>
        <p:spPr>
          <a:xfrm>
            <a:off x="609745" y="2558970"/>
            <a:ext cx="2600234" cy="6997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Data quality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62956"/>
              </p:ext>
            </p:extLst>
          </p:nvPr>
        </p:nvGraphicFramePr>
        <p:xfrm>
          <a:off x="4085632" y="2579157"/>
          <a:ext cx="4677368" cy="3084463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cor.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?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1234201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Sevvere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Unsure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5055821" y="2048597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4807491" y="19298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4314232" y="2053520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3733800" y="19298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A994E1-02EF-4B89-AC8E-8DB21E803153}"/>
              </a:ext>
            </a:extLst>
          </p:cNvPr>
          <p:cNvSpPr/>
          <p:nvPr/>
        </p:nvSpPr>
        <p:spPr>
          <a:xfrm>
            <a:off x="781104" y="4574919"/>
            <a:ext cx="1545263" cy="914351"/>
          </a:xfrm>
          <a:prstGeom prst="wedgeRoundRectCallout">
            <a:avLst>
              <a:gd name="adj1" fmla="val 181057"/>
              <a:gd name="adj2" fmla="val -189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Duplicate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BA853754-5249-4530-8B2F-CE0299B28A94}"/>
              </a:ext>
            </a:extLst>
          </p:cNvPr>
          <p:cNvSpPr/>
          <p:nvPr/>
        </p:nvSpPr>
        <p:spPr>
          <a:xfrm>
            <a:off x="8852377" y="5282669"/>
            <a:ext cx="2196624" cy="914351"/>
          </a:xfrm>
          <a:prstGeom prst="wedgeRoundRectCallout">
            <a:avLst>
              <a:gd name="adj1" fmla="val -101417"/>
              <a:gd name="adj2" fmla="val -12034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Inconsistent value format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BA36754-5A53-4D30-8D02-0AD8905699B8}"/>
              </a:ext>
            </a:extLst>
          </p:cNvPr>
          <p:cNvSpPr/>
          <p:nvPr/>
        </p:nvSpPr>
        <p:spPr>
          <a:xfrm>
            <a:off x="5917523" y="5486449"/>
            <a:ext cx="1545263" cy="914351"/>
          </a:xfrm>
          <a:prstGeom prst="wedgeRoundRectCallout">
            <a:avLst>
              <a:gd name="adj1" fmla="val -45372"/>
              <a:gd name="adj2" fmla="val -17485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3F91FD0-2085-4268-9683-CE9391778691}"/>
              </a:ext>
            </a:extLst>
          </p:cNvPr>
          <p:cNvSpPr/>
          <p:nvPr/>
        </p:nvSpPr>
        <p:spPr>
          <a:xfrm>
            <a:off x="9489082" y="4025822"/>
            <a:ext cx="874118" cy="914351"/>
          </a:xfrm>
          <a:prstGeom prst="wedgeRoundRectCallout">
            <a:avLst>
              <a:gd name="adj1" fmla="val -150732"/>
              <a:gd name="adj2" fmla="val 11087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Typo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19A162F-C885-44D4-9F7E-0348788AEAFC}"/>
              </a:ext>
            </a:extLst>
          </p:cNvPr>
          <p:cNvSpPr/>
          <p:nvPr/>
        </p:nvSpPr>
        <p:spPr>
          <a:xfrm>
            <a:off x="9011302" y="2940223"/>
            <a:ext cx="1217018" cy="914351"/>
          </a:xfrm>
          <a:prstGeom prst="wedgeRoundRectCallout">
            <a:avLst>
              <a:gd name="adj1" fmla="val -91570"/>
              <a:gd name="adj2" fmla="val 3599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1F1D4F-696E-4D82-A516-5D0BE0A6C7D9}"/>
              </a:ext>
            </a:extLst>
          </p:cNvPr>
          <p:cNvSpPr/>
          <p:nvPr/>
        </p:nvSpPr>
        <p:spPr>
          <a:xfrm>
            <a:off x="2525432" y="5266562"/>
            <a:ext cx="1610948" cy="914351"/>
          </a:xfrm>
          <a:prstGeom prst="wedgeRoundRectCallout">
            <a:avLst>
              <a:gd name="adj1" fmla="val 103285"/>
              <a:gd name="adj2" fmla="val -44630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Irrelevant to 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078561" y="805818"/>
            <a:ext cx="2590674" cy="38860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1A6E50-5C06-441A-A9E9-CAF7E4D883BB}"/>
              </a:ext>
            </a:extLst>
          </p:cNvPr>
          <p:cNvSpPr/>
          <p:nvPr/>
        </p:nvSpPr>
        <p:spPr>
          <a:xfrm>
            <a:off x="128575" y="93432"/>
            <a:ext cx="543973" cy="50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Poll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7073731" y="797814"/>
            <a:ext cx="211294" cy="3167243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6629400" y="1928412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5C000721-5830-4465-AA03-88C1E615579B}"/>
              </a:ext>
            </a:extLst>
          </p:cNvPr>
          <p:cNvSpPr/>
          <p:nvPr/>
        </p:nvSpPr>
        <p:spPr>
          <a:xfrm>
            <a:off x="2326367" y="3429000"/>
            <a:ext cx="1217018" cy="914351"/>
          </a:xfrm>
          <a:prstGeom prst="wedgeRoundRectCallout">
            <a:avLst>
              <a:gd name="adj1" fmla="val 173431"/>
              <a:gd name="adj2" fmla="val 17072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34780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5" grpId="0"/>
      <p:bldP spid="16" grpId="0" animBg="1"/>
      <p:bldP spid="17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33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pic>
        <p:nvPicPr>
          <p:cNvPr id="52" name="Picture 51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53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47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48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pic>
        <p:nvPicPr>
          <p:cNvPr id="59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5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1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collection 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Value scaling (continuous) and encoding (discrete)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973E60-6BD8-4FF9-AA12-2265A0BC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06536"/>
              </p:ext>
            </p:extLst>
          </p:nvPr>
        </p:nvGraphicFramePr>
        <p:xfrm>
          <a:off x="1308647" y="2480891"/>
          <a:ext cx="3846899" cy="2785759"/>
        </p:xfrm>
        <a:graphic>
          <a:graphicData uri="http://schemas.openxmlformats.org/drawingml/2006/table">
            <a:tbl>
              <a:tblPr/>
              <a:tblGrid>
                <a:gridCol w="718657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5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 mutant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pheno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2945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15D0B550-5853-458E-A930-90F0036CF860}"/>
              </a:ext>
            </a:extLst>
          </p:cNvPr>
          <p:cNvSpPr/>
          <p:nvPr/>
        </p:nvSpPr>
        <p:spPr>
          <a:xfrm rot="16200000">
            <a:off x="2278836" y="1950331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3E530-E5D1-41FC-8DA5-F65EA3538BB4}"/>
              </a:ext>
            </a:extLst>
          </p:cNvPr>
          <p:cNvSpPr txBox="1"/>
          <p:nvPr/>
        </p:nvSpPr>
        <p:spPr>
          <a:xfrm>
            <a:off x="2030506" y="183155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999DB6D-A1AC-4BAE-9E1C-0C82037F8789}"/>
              </a:ext>
            </a:extLst>
          </p:cNvPr>
          <p:cNvSpPr/>
          <p:nvPr/>
        </p:nvSpPr>
        <p:spPr>
          <a:xfrm rot="16200000">
            <a:off x="1537247" y="195525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6F30-E43B-4968-A7B7-852039AB6E48}"/>
              </a:ext>
            </a:extLst>
          </p:cNvPr>
          <p:cNvSpPr txBox="1"/>
          <p:nvPr/>
        </p:nvSpPr>
        <p:spPr>
          <a:xfrm>
            <a:off x="956815" y="18315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D4C5847-B878-4227-9BE9-0AA32D7B8A75}"/>
              </a:ext>
            </a:extLst>
          </p:cNvPr>
          <p:cNvSpPr/>
          <p:nvPr/>
        </p:nvSpPr>
        <p:spPr>
          <a:xfrm rot="16200000">
            <a:off x="3899983" y="1137457"/>
            <a:ext cx="174354" cy="2336774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2D52E-0964-4A2B-A431-9F6E4133A72F}"/>
              </a:ext>
            </a:extLst>
          </p:cNvPr>
          <p:cNvSpPr txBox="1"/>
          <p:nvPr/>
        </p:nvSpPr>
        <p:spPr>
          <a:xfrm>
            <a:off x="3471974" y="187129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0C0746-80C0-4657-A584-907F1CF9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52226"/>
              </p:ext>
            </p:extLst>
          </p:nvPr>
        </p:nvGraphicFramePr>
        <p:xfrm>
          <a:off x="6189564" y="2479545"/>
          <a:ext cx="4616118" cy="2803845"/>
        </p:xfrm>
        <a:graphic>
          <a:graphicData uri="http://schemas.openxmlformats.org/drawingml/2006/table">
            <a:tbl>
              <a:tblPr/>
              <a:tblGrid>
                <a:gridCol w="717256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1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3357962469"/>
                    </a:ext>
                  </a:extLst>
                </a:gridCol>
                <a:gridCol w="8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20">
                  <a:extLst>
                    <a:ext uri="{9D8B030D-6E8A-4147-A177-3AD203B41FA5}">
                      <a16:colId xmlns:a16="http://schemas.microsoft.com/office/drawing/2014/main" val="2845179029"/>
                    </a:ext>
                  </a:extLst>
                </a:gridCol>
              </a:tblGrid>
              <a:tr h="63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cor. 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Physical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Interact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Double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G2-G3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G1-G2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705864"/>
                  </a:ext>
                </a:extLst>
              </a:tr>
              <a:tr h="31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6CEB839F-7D29-4882-B7B0-020C6A282AD1}"/>
              </a:ext>
            </a:extLst>
          </p:cNvPr>
          <p:cNvSpPr/>
          <p:nvPr/>
        </p:nvSpPr>
        <p:spPr>
          <a:xfrm rot="16200000">
            <a:off x="7159754" y="1948985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00AB9-949D-47DD-AF27-E87CC2DBEC10}"/>
              </a:ext>
            </a:extLst>
          </p:cNvPr>
          <p:cNvSpPr txBox="1"/>
          <p:nvPr/>
        </p:nvSpPr>
        <p:spPr>
          <a:xfrm>
            <a:off x="6911424" y="18302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3F21243-A754-48CB-85DD-2767CD9DE320}"/>
              </a:ext>
            </a:extLst>
          </p:cNvPr>
          <p:cNvSpPr/>
          <p:nvPr/>
        </p:nvSpPr>
        <p:spPr>
          <a:xfrm rot="16200000">
            <a:off x="6418165" y="1953908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F8C1CB-6749-4A48-ADEE-2598422D27F1}"/>
              </a:ext>
            </a:extLst>
          </p:cNvPr>
          <p:cNvSpPr txBox="1"/>
          <p:nvPr/>
        </p:nvSpPr>
        <p:spPr>
          <a:xfrm>
            <a:off x="5837733" y="18302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6404FD2D-F9F4-4859-ACF0-C6511A74583D}"/>
              </a:ext>
            </a:extLst>
          </p:cNvPr>
          <p:cNvSpPr/>
          <p:nvPr/>
        </p:nvSpPr>
        <p:spPr>
          <a:xfrm rot="16200000">
            <a:off x="9155316" y="750609"/>
            <a:ext cx="194740" cy="3105991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A71D1B-DE59-43AA-B818-02BBF5F9F759}"/>
              </a:ext>
            </a:extLst>
          </p:cNvPr>
          <p:cNvSpPr txBox="1"/>
          <p:nvPr/>
        </p:nvSpPr>
        <p:spPr>
          <a:xfrm>
            <a:off x="8658427" y="18288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45B43E-0931-4ACE-9BDF-32361B4C40CC}"/>
              </a:ext>
            </a:extLst>
          </p:cNvPr>
          <p:cNvGrpSpPr/>
          <p:nvPr/>
        </p:nvGrpSpPr>
        <p:grpSpPr>
          <a:xfrm>
            <a:off x="2748248" y="2479545"/>
            <a:ext cx="5693920" cy="3641881"/>
            <a:chOff x="2748248" y="2894255"/>
            <a:chExt cx="5693920" cy="3641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FB0B9-3552-4438-9FAD-E3BE0B9599FA}"/>
                </a:ext>
              </a:extLst>
            </p:cNvPr>
            <p:cNvSpPr/>
            <p:nvPr/>
          </p:nvSpPr>
          <p:spPr>
            <a:xfrm>
              <a:off x="2748248" y="2894255"/>
              <a:ext cx="833152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5C5BD-61D2-4D70-BEA5-96DBF7629C49}"/>
                </a:ext>
              </a:extLst>
            </p:cNvPr>
            <p:cNvSpPr/>
            <p:nvPr/>
          </p:nvSpPr>
          <p:spPr>
            <a:xfrm>
              <a:off x="7616953" y="2916128"/>
              <a:ext cx="825215" cy="2785759"/>
            </a:xfrm>
            <a:prstGeom prst="rect">
              <a:avLst/>
            </a:prstGeom>
            <a:noFill/>
            <a:ln w="76200">
              <a:solidFill>
                <a:srgbClr val="FEF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-Turn 39">
              <a:extLst>
                <a:ext uri="{FF2B5EF4-FFF2-40B4-BE49-F238E27FC236}">
                  <a16:creationId xmlns:a16="http://schemas.microsoft.com/office/drawing/2014/main" id="{D3871B07-1544-4EC7-A850-38B23B3327EA}"/>
                </a:ext>
              </a:extLst>
            </p:cNvPr>
            <p:cNvSpPr/>
            <p:nvPr/>
          </p:nvSpPr>
          <p:spPr>
            <a:xfrm flipV="1">
              <a:off x="3074184" y="5680012"/>
              <a:ext cx="5155416" cy="644587"/>
            </a:xfrm>
            <a:prstGeom prst="uturnArrow">
              <a:avLst>
                <a:gd name="adj1" fmla="val 31313"/>
                <a:gd name="adj2" fmla="val 25000"/>
                <a:gd name="adj3" fmla="val 30404"/>
                <a:gd name="adj4" fmla="val 35625"/>
                <a:gd name="adj5" fmla="val 100000"/>
              </a:avLst>
            </a:prstGeom>
            <a:solidFill>
              <a:srgbClr val="FEF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23AD9B-7456-48E5-9B00-CCD5BF428320}"/>
                </a:ext>
              </a:extLst>
            </p:cNvPr>
            <p:cNvSpPr txBox="1"/>
            <p:nvPr/>
          </p:nvSpPr>
          <p:spPr>
            <a:xfrm>
              <a:off x="4527295" y="5889805"/>
              <a:ext cx="1340105" cy="646331"/>
            </a:xfrm>
            <a:prstGeom prst="rect">
              <a:avLst/>
            </a:prstGeom>
            <a:solidFill>
              <a:srgbClr val="FEF03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Standard scaling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212AE9-A7FF-4FD1-AD45-A38737B2CE2B}"/>
              </a:ext>
            </a:extLst>
          </p:cNvPr>
          <p:cNvGrpSpPr/>
          <p:nvPr/>
        </p:nvGrpSpPr>
        <p:grpSpPr>
          <a:xfrm>
            <a:off x="3570537" y="2480890"/>
            <a:ext cx="5682696" cy="3804241"/>
            <a:chOff x="2030506" y="2894255"/>
            <a:chExt cx="5682696" cy="38042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6DED3F-BD43-4367-91A2-E9861C126935}"/>
                </a:ext>
              </a:extLst>
            </p:cNvPr>
            <p:cNvSpPr/>
            <p:nvPr/>
          </p:nvSpPr>
          <p:spPr>
            <a:xfrm>
              <a:off x="2030506" y="2894255"/>
              <a:ext cx="772863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3C1EA1-96AB-4906-9129-4675610B23D5}"/>
                </a:ext>
              </a:extLst>
            </p:cNvPr>
            <p:cNvSpPr/>
            <p:nvPr/>
          </p:nvSpPr>
          <p:spPr>
            <a:xfrm>
              <a:off x="6911371" y="2916128"/>
              <a:ext cx="801831" cy="278575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-Turn 44">
              <a:extLst>
                <a:ext uri="{FF2B5EF4-FFF2-40B4-BE49-F238E27FC236}">
                  <a16:creationId xmlns:a16="http://schemas.microsoft.com/office/drawing/2014/main" id="{FF401938-182F-4FB8-8B98-4FDB0C911E7E}"/>
                </a:ext>
              </a:extLst>
            </p:cNvPr>
            <p:cNvSpPr/>
            <p:nvPr/>
          </p:nvSpPr>
          <p:spPr>
            <a:xfrm flipV="1">
              <a:off x="2346169" y="5703231"/>
              <a:ext cx="5155416" cy="831560"/>
            </a:xfrm>
            <a:prstGeom prst="uturnArrow">
              <a:avLst>
                <a:gd name="adj1" fmla="val 23424"/>
                <a:gd name="adj2" fmla="val 22847"/>
                <a:gd name="adj3" fmla="val 24502"/>
                <a:gd name="adj4" fmla="val 35625"/>
                <a:gd name="adj5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AE197E-8502-4F06-975D-2E98BBC72AD0}"/>
                </a:ext>
              </a:extLst>
            </p:cNvPr>
            <p:cNvSpPr txBox="1"/>
            <p:nvPr/>
          </p:nvSpPr>
          <p:spPr>
            <a:xfrm>
              <a:off x="4150135" y="6052165"/>
              <a:ext cx="1340105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Binari-zation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CFDE27-BD10-4AE8-99E3-DC59516F6843}"/>
              </a:ext>
            </a:extLst>
          </p:cNvPr>
          <p:cNvGrpSpPr/>
          <p:nvPr/>
        </p:nvGrpSpPr>
        <p:grpSpPr>
          <a:xfrm>
            <a:off x="4353448" y="2482355"/>
            <a:ext cx="6461903" cy="4355180"/>
            <a:chOff x="2030506" y="2894255"/>
            <a:chExt cx="6461903" cy="435518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380F6B-52F5-4124-90CF-150825056D16}"/>
                </a:ext>
              </a:extLst>
            </p:cNvPr>
            <p:cNvSpPr/>
            <p:nvPr/>
          </p:nvSpPr>
          <p:spPr>
            <a:xfrm>
              <a:off x="2030506" y="2894255"/>
              <a:ext cx="802098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479F57-F5D4-410C-B586-604AF0ACA971}"/>
                </a:ext>
              </a:extLst>
            </p:cNvPr>
            <p:cNvSpPr/>
            <p:nvPr/>
          </p:nvSpPr>
          <p:spPr>
            <a:xfrm>
              <a:off x="6941515" y="2916128"/>
              <a:ext cx="1550894" cy="2785759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CD811906-CBE0-45F1-A092-9489296C6FC8}"/>
                </a:ext>
              </a:extLst>
            </p:cNvPr>
            <p:cNvSpPr/>
            <p:nvPr/>
          </p:nvSpPr>
          <p:spPr>
            <a:xfrm flipV="1">
              <a:off x="2325258" y="5680007"/>
              <a:ext cx="5586432" cy="1427170"/>
            </a:xfrm>
            <a:prstGeom prst="uturnArrow">
              <a:avLst>
                <a:gd name="adj1" fmla="val 20645"/>
                <a:gd name="adj2" fmla="val 16999"/>
                <a:gd name="adj3" fmla="val 20625"/>
                <a:gd name="adj4" fmla="val 35625"/>
                <a:gd name="adj5" fmla="val 10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15F0E2-44D4-43F2-9F68-DD4D38145F8B}"/>
                </a:ext>
              </a:extLst>
            </p:cNvPr>
            <p:cNvSpPr txBox="1"/>
            <p:nvPr/>
          </p:nvSpPr>
          <p:spPr>
            <a:xfrm>
              <a:off x="4737248" y="6603104"/>
              <a:ext cx="1340105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One-hot</a:t>
              </a:r>
            </a:p>
            <a:p>
              <a:pPr algn="ctr"/>
              <a:r>
                <a:rPr lang="en-US" b="1" dirty="0"/>
                <a:t>encoding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FF84F7E-3782-4C31-81D7-B78B0600C50B}"/>
              </a:ext>
            </a:extLst>
          </p:cNvPr>
          <p:cNvSpPr/>
          <p:nvPr/>
        </p:nvSpPr>
        <p:spPr>
          <a:xfrm>
            <a:off x="5243348" y="3489073"/>
            <a:ext cx="897684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  <p:bldP spid="34" grpId="0" animBg="1"/>
      <p:bldP spid="35" grpId="0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3: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YOU SHOULD USE AND IN WHAT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822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6EDF1B-1BE9-442C-9B94-C78EBCB384D3}"/>
              </a:ext>
            </a:extLst>
          </p:cNvPr>
          <p:cNvSpPr/>
          <p:nvPr/>
        </p:nvSpPr>
        <p:spPr>
          <a:xfrm>
            <a:off x="4003287" y="4417276"/>
            <a:ext cx="7304048" cy="2190085"/>
          </a:xfrm>
          <a:prstGeom prst="roundRect">
            <a:avLst>
              <a:gd name="adj" fmla="val 8201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AED216-DEEE-4067-8048-C30A57E57592}"/>
              </a:ext>
            </a:extLst>
          </p:cNvPr>
          <p:cNvSpPr/>
          <p:nvPr/>
        </p:nvSpPr>
        <p:spPr>
          <a:xfrm rot="5400000">
            <a:off x="1874121" y="4330186"/>
            <a:ext cx="47922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0FD579B-4758-44D1-9ACB-616525BED4AB}"/>
              </a:ext>
            </a:extLst>
          </p:cNvPr>
          <p:cNvSpPr/>
          <p:nvPr/>
        </p:nvSpPr>
        <p:spPr>
          <a:xfrm rot="16200000">
            <a:off x="1744150" y="1848524"/>
            <a:ext cx="228600" cy="685800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57100-882F-4DD5-80FB-B116BB8B9209}"/>
              </a:ext>
            </a:extLst>
          </p:cNvPr>
          <p:cNvSpPr/>
          <p:nvPr/>
        </p:nvSpPr>
        <p:spPr>
          <a:xfrm rot="16200000">
            <a:off x="2692517" y="1648713"/>
            <a:ext cx="242046" cy="1071976"/>
          </a:xfrm>
          <a:prstGeom prst="rightBrac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CE7712-0FA8-4837-9300-00F490860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97459"/>
              </p:ext>
            </p:extLst>
          </p:nvPr>
        </p:nvGraphicFramePr>
        <p:xfrm>
          <a:off x="900014" y="2358174"/>
          <a:ext cx="2449511" cy="2132612"/>
        </p:xfrm>
        <a:graphic>
          <a:graphicData uri="http://schemas.openxmlformats.org/drawingml/2006/table">
            <a:tbl>
              <a:tblPr/>
              <a:tblGrid>
                <a:gridCol w="558955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9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Pair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Fitness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Feat 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60"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CF5F96-D7B4-4B11-B595-2F2A3C89BDB1}"/>
              </a:ext>
            </a:extLst>
          </p:cNvPr>
          <p:cNvSpPr txBox="1"/>
          <p:nvPr/>
        </p:nvSpPr>
        <p:spPr>
          <a:xfrm>
            <a:off x="1489411" y="1676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615A5-7003-46B9-BF5A-42193F8E20CC}"/>
              </a:ext>
            </a:extLst>
          </p:cNvPr>
          <p:cNvSpPr txBox="1"/>
          <p:nvPr/>
        </p:nvSpPr>
        <p:spPr>
          <a:xfrm>
            <a:off x="2249177" y="1676400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230D7F2-3DC9-4A7B-866B-D4D1467EAD03}"/>
              </a:ext>
            </a:extLst>
          </p:cNvPr>
          <p:cNvSpPr/>
          <p:nvPr/>
        </p:nvSpPr>
        <p:spPr>
          <a:xfrm rot="16200000">
            <a:off x="1074781" y="1931627"/>
            <a:ext cx="223677" cy="524517"/>
          </a:xfrm>
          <a:prstGeom prst="rightBrac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E34-26E6-4055-BE0A-48F9B939594D}"/>
              </a:ext>
            </a:extLst>
          </p:cNvPr>
          <p:cNvSpPr txBox="1"/>
          <p:nvPr/>
        </p:nvSpPr>
        <p:spPr>
          <a:xfrm>
            <a:off x="419634" y="16764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Instances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54C6DF-F49E-4988-BD2C-49F09026B462}"/>
              </a:ext>
            </a:extLst>
          </p:cNvPr>
          <p:cNvSpPr/>
          <p:nvPr/>
        </p:nvSpPr>
        <p:spPr>
          <a:xfrm>
            <a:off x="829750" y="5028503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a model using features to predict double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mutant fitness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0375" y="1143000"/>
            <a:ext cx="8072025" cy="5349874"/>
          </a:xfrm>
        </p:spPr>
        <p:txBody>
          <a:bodyPr/>
          <a:lstStyle/>
          <a:p>
            <a:r>
              <a:rPr lang="en-US" dirty="0"/>
              <a:t>What features should be included?</a:t>
            </a: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BB3CF683-6EA2-4FA1-91BF-DF2B199E1B1E}"/>
              </a:ext>
            </a:extLst>
          </p:cNvPr>
          <p:cNvSpPr/>
          <p:nvPr/>
        </p:nvSpPr>
        <p:spPr>
          <a:xfrm rot="5400000">
            <a:off x="6342359" y="2753522"/>
            <a:ext cx="1536076" cy="1983874"/>
          </a:xfrm>
          <a:prstGeom prst="bentArrow">
            <a:avLst>
              <a:gd name="adj1" fmla="val 25000"/>
              <a:gd name="adj2" fmla="val 25000"/>
              <a:gd name="adj3" fmla="val 14337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5E884E7-27B1-41E7-8519-122178D93B03}"/>
              </a:ext>
            </a:extLst>
          </p:cNvPr>
          <p:cNvSpPr/>
          <p:nvPr/>
        </p:nvSpPr>
        <p:spPr>
          <a:xfrm rot="5400000">
            <a:off x="4674727" y="3674505"/>
            <a:ext cx="816864" cy="810448"/>
          </a:xfrm>
          <a:prstGeom prst="rightArrow">
            <a:avLst>
              <a:gd name="adj1" fmla="val 50000"/>
              <a:gd name="adj2" fmla="val 235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ACA15D-8F49-4FDA-BED2-259D810546A8}"/>
              </a:ext>
            </a:extLst>
          </p:cNvPr>
          <p:cNvSpPr txBox="1"/>
          <p:nvPr/>
        </p:nvSpPr>
        <p:spPr>
          <a:xfrm>
            <a:off x="5336107" y="3792584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“Raw”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6A1C7A8-A44C-41CE-AD19-E356D1E3A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7552"/>
              </p:ext>
            </p:extLst>
          </p:nvPr>
        </p:nvGraphicFramePr>
        <p:xfrm>
          <a:off x="4144535" y="4543421"/>
          <a:ext cx="2174872" cy="1894547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40161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Expression levels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826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2" name="Arrow: Bent 41">
            <a:extLst>
              <a:ext uri="{FF2B5EF4-FFF2-40B4-BE49-F238E27FC236}">
                <a16:creationId xmlns:a16="http://schemas.microsoft.com/office/drawing/2014/main" id="{0006B64D-5CF0-4A71-B9CA-52F29BD673C1}"/>
              </a:ext>
            </a:extLst>
          </p:cNvPr>
          <p:cNvSpPr/>
          <p:nvPr/>
        </p:nvSpPr>
        <p:spPr>
          <a:xfrm rot="5400000">
            <a:off x="7222268" y="1251069"/>
            <a:ext cx="2140558" cy="4333624"/>
          </a:xfrm>
          <a:prstGeom prst="bentArrow">
            <a:avLst>
              <a:gd name="adj1" fmla="val 16922"/>
              <a:gd name="adj2" fmla="val 17099"/>
              <a:gd name="adj3" fmla="val 9424"/>
              <a:gd name="adj4" fmla="val 4375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67B0DB47-5F10-4BB5-AEF7-FE7C19942609}"/>
              </a:ext>
            </a:extLst>
          </p:cNvPr>
          <p:cNvSpPr/>
          <p:nvPr/>
        </p:nvSpPr>
        <p:spPr>
          <a:xfrm>
            <a:off x="8844585" y="1815700"/>
            <a:ext cx="1802350" cy="1211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Expert knowledge/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DD8DC7-D5BE-41DD-876E-B94F7BD7404C}"/>
              </a:ext>
            </a:extLst>
          </p:cNvPr>
          <p:cNvSpPr txBox="1"/>
          <p:nvPr/>
        </p:nvSpPr>
        <p:spPr>
          <a:xfrm>
            <a:off x="8165588" y="3807700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“Derived”</a:t>
            </a:r>
          </a:p>
          <a:p>
            <a:r>
              <a:rPr lang="en-US" dirty="0"/>
              <a:t>features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95B82C1-CD0B-4F7F-953A-633AF78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47948"/>
              </p:ext>
            </p:extLst>
          </p:nvPr>
        </p:nvGraphicFramePr>
        <p:xfrm>
          <a:off x="8868935" y="4509064"/>
          <a:ext cx="2174872" cy="1927040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correlation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429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155C1BA3-BBF2-491C-9870-28B630E9F671}"/>
              </a:ext>
            </a:extLst>
          </p:cNvPr>
          <p:cNvSpPr/>
          <p:nvPr/>
        </p:nvSpPr>
        <p:spPr>
          <a:xfrm>
            <a:off x="6908799" y="2854126"/>
            <a:ext cx="1464314" cy="8390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Trans-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formation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8783D3A-7794-4216-96A7-857E56F0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05382"/>
              </p:ext>
            </p:extLst>
          </p:nvPr>
        </p:nvGraphicFramePr>
        <p:xfrm>
          <a:off x="6506735" y="4542113"/>
          <a:ext cx="2174872" cy="1893993"/>
        </p:xfrm>
        <a:graphic>
          <a:graphicData uri="http://schemas.openxmlformats.org/drawingml/2006/table">
            <a:tbl>
              <a:tblPr/>
              <a:tblGrid>
                <a:gridCol w="546071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01">
                  <a:extLst>
                    <a:ext uri="{9D8B030D-6E8A-4147-A177-3AD203B41FA5}">
                      <a16:colId xmlns:a16="http://schemas.microsoft.com/office/drawing/2014/main" val="611597220"/>
                    </a:ext>
                  </a:extLst>
                </a:gridCol>
              </a:tblGrid>
              <a:tr h="230606">
                <a:tc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Log10(expr level)</a:t>
                      </a:r>
                    </a:p>
                  </a:txBody>
                  <a:tcPr marL="9031" marR="9031" marT="903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5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96064"/>
                  </a:ext>
                </a:extLst>
              </a:tr>
              <a:tr h="367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886200" y="1676400"/>
            <a:ext cx="2671336" cy="2105101"/>
            <a:chOff x="4923265" y="1676400"/>
            <a:chExt cx="2671336" cy="2105101"/>
          </a:xfrm>
        </p:grpSpPr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3A057B1-4559-48C2-B189-DECF8ACD478E}"/>
                </a:ext>
              </a:extLst>
            </p:cNvPr>
            <p:cNvSpPr/>
            <p:nvPr/>
          </p:nvSpPr>
          <p:spPr>
            <a:xfrm>
              <a:off x="4923265" y="1676400"/>
              <a:ext cx="2671336" cy="21051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E.g. transcriptome</a:t>
              </a:r>
            </a:p>
          </p:txBody>
        </p:sp>
        <p:sp>
          <p:nvSpPr>
            <p:cNvPr id="28" name="Flowchart: Card 27">
              <a:extLst>
                <a:ext uri="{FF2B5EF4-FFF2-40B4-BE49-F238E27FC236}">
                  <a16:creationId xmlns:a16="http://schemas.microsoft.com/office/drawing/2014/main" id="{40DC4E2B-A157-4E8E-8C10-C6D092AE648F}"/>
                </a:ext>
              </a:extLst>
            </p:cNvPr>
            <p:cNvSpPr/>
            <p:nvPr/>
          </p:nvSpPr>
          <p:spPr>
            <a:xfrm>
              <a:off x="5334000" y="2125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29" name="Flowchart: Card 28">
              <a:extLst>
                <a:ext uri="{FF2B5EF4-FFF2-40B4-BE49-F238E27FC236}">
                  <a16:creationId xmlns:a16="http://schemas.microsoft.com/office/drawing/2014/main" id="{9D8FEA66-5F31-4FA9-99A5-67728067D64E}"/>
                </a:ext>
              </a:extLst>
            </p:cNvPr>
            <p:cNvSpPr/>
            <p:nvPr/>
          </p:nvSpPr>
          <p:spPr>
            <a:xfrm>
              <a:off x="5486400" y="2278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0" name="Flowchart: Card 29">
              <a:extLst>
                <a:ext uri="{FF2B5EF4-FFF2-40B4-BE49-F238E27FC236}">
                  <a16:creationId xmlns:a16="http://schemas.microsoft.com/office/drawing/2014/main" id="{FDE2A6D4-B3AA-44CD-8517-A69D49F532C8}"/>
                </a:ext>
              </a:extLst>
            </p:cNvPr>
            <p:cNvSpPr/>
            <p:nvPr/>
          </p:nvSpPr>
          <p:spPr>
            <a:xfrm>
              <a:off x="5638800" y="24307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E04D5A6C-CF81-4038-A10C-147194CB1C19}"/>
                </a:ext>
              </a:extLst>
            </p:cNvPr>
            <p:cNvSpPr/>
            <p:nvPr/>
          </p:nvSpPr>
          <p:spPr>
            <a:xfrm>
              <a:off x="5791200" y="25831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2" name="Flowchart: Card 31">
              <a:extLst>
                <a:ext uri="{FF2B5EF4-FFF2-40B4-BE49-F238E27FC236}">
                  <a16:creationId xmlns:a16="http://schemas.microsoft.com/office/drawing/2014/main" id="{A7835E5A-B340-4F57-84A8-354822295E39}"/>
                </a:ext>
              </a:extLst>
            </p:cNvPr>
            <p:cNvSpPr/>
            <p:nvPr/>
          </p:nvSpPr>
          <p:spPr>
            <a:xfrm>
              <a:off x="5943600" y="27355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3" name="Flowchart: Card 32">
              <a:extLst>
                <a:ext uri="{FF2B5EF4-FFF2-40B4-BE49-F238E27FC236}">
                  <a16:creationId xmlns:a16="http://schemas.microsoft.com/office/drawing/2014/main" id="{BC1E0263-CAD9-472B-8AD3-A3B5D8927B1E}"/>
                </a:ext>
              </a:extLst>
            </p:cNvPr>
            <p:cNvSpPr/>
            <p:nvPr/>
          </p:nvSpPr>
          <p:spPr>
            <a:xfrm>
              <a:off x="6096000" y="28879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Exp1</a:t>
              </a:r>
            </a:p>
          </p:txBody>
        </p:sp>
        <p:sp>
          <p:nvSpPr>
            <p:cNvPr id="34" name="Flowchart: Card 33">
              <a:extLst>
                <a:ext uri="{FF2B5EF4-FFF2-40B4-BE49-F238E27FC236}">
                  <a16:creationId xmlns:a16="http://schemas.microsoft.com/office/drawing/2014/main" id="{F3E23EDB-B9F8-4688-B3CA-72DEEABD088A}"/>
                </a:ext>
              </a:extLst>
            </p:cNvPr>
            <p:cNvSpPr/>
            <p:nvPr/>
          </p:nvSpPr>
          <p:spPr>
            <a:xfrm>
              <a:off x="6248400" y="3040358"/>
              <a:ext cx="914400" cy="554736"/>
            </a:xfrm>
            <a:prstGeom prst="flowChartPunchedCard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7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build="p"/>
      <p:bldP spid="48" grpId="0" animBg="1"/>
      <p:bldP spid="35" grpId="0" animBg="1"/>
      <p:bldP spid="36" grpId="0"/>
      <p:bldP spid="42" grpId="0" animBg="1"/>
      <p:bldP spid="41" grpId="0" animBg="1"/>
      <p:bldP spid="43" grpId="0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Ok, we have tones of features, should we just use all of them?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to select features?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2285117" y="2159235"/>
            <a:ext cx="2373468" cy="78953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NO!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59E3A7-9C28-462D-B027-E8D53AF374E6}"/>
              </a:ext>
            </a:extLst>
          </p:cNvPr>
          <p:cNvSpPr/>
          <p:nvPr/>
        </p:nvSpPr>
        <p:spPr>
          <a:xfrm>
            <a:off x="1165709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Most features are not relevant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457CEA-59CF-40D3-A03B-FC83957DC7F7}"/>
              </a:ext>
            </a:extLst>
          </p:cNvPr>
          <p:cNvSpPr/>
          <p:nvPr/>
        </p:nvSpPr>
        <p:spPr>
          <a:xfrm>
            <a:off x="2595944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Some features are redundant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00DFF2-091C-4AC1-81C1-F9E262E6D222}"/>
              </a:ext>
            </a:extLst>
          </p:cNvPr>
          <p:cNvSpPr/>
          <p:nvPr/>
        </p:nvSpPr>
        <p:spPr>
          <a:xfrm>
            <a:off x="1165709" y="5105400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05258-028B-4041-849A-AFEA383D3FF9}"/>
              </a:ext>
            </a:extLst>
          </p:cNvPr>
          <p:cNvSpPr/>
          <p:nvPr/>
        </p:nvSpPr>
        <p:spPr>
          <a:xfrm>
            <a:off x="2595944" y="5114907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More </a:t>
            </a:r>
            <a:r>
              <a:rPr lang="en-US" sz="2000" dirty="0" err="1"/>
              <a:t>compli-cated</a:t>
            </a:r>
            <a:r>
              <a:rPr lang="en-US" sz="2000" dirty="0"/>
              <a:t> models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3FCCF2-B78E-4168-AC62-ACD050FD1860}"/>
              </a:ext>
            </a:extLst>
          </p:cNvPr>
          <p:cNvSpPr/>
          <p:nvPr/>
        </p:nvSpPr>
        <p:spPr>
          <a:xfrm>
            <a:off x="4044133" y="5114906"/>
            <a:ext cx="1289867" cy="12529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Harder to figure out how it works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A8BF2A-340E-4B3A-A104-CC92EFE5849B}"/>
              </a:ext>
            </a:extLst>
          </p:cNvPr>
          <p:cNvSpPr/>
          <p:nvPr/>
        </p:nvSpPr>
        <p:spPr>
          <a:xfrm>
            <a:off x="2401217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59DCE17-7173-4B98-935C-08FDC24E58CD}"/>
              </a:ext>
            </a:extLst>
          </p:cNvPr>
          <p:cNvSpPr/>
          <p:nvPr/>
        </p:nvSpPr>
        <p:spPr>
          <a:xfrm>
            <a:off x="3836304" y="5339717"/>
            <a:ext cx="207829" cy="810448"/>
          </a:xfrm>
          <a:prstGeom prst="rightArrow">
            <a:avLst>
              <a:gd name="adj1" fmla="val 50000"/>
              <a:gd name="adj2" fmla="val 3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E7B432-5EB1-4F43-BD41-1071A1099A9F}"/>
              </a:ext>
            </a:extLst>
          </p:cNvPr>
          <p:cNvSpPr/>
          <p:nvPr/>
        </p:nvSpPr>
        <p:spPr>
          <a:xfrm>
            <a:off x="4044132" y="3653798"/>
            <a:ext cx="1289867" cy="13432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Making prediction with noise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7E7165-33A8-4AC2-877B-855DB953A904}"/>
              </a:ext>
            </a:extLst>
          </p:cNvPr>
          <p:cNvSpPr/>
          <p:nvPr/>
        </p:nvSpPr>
        <p:spPr>
          <a:xfrm>
            <a:off x="6249105" y="19812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strongest relationships with the labels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23E3A78-0D79-417A-89B1-2DC19745E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25142"/>
              </p:ext>
            </p:extLst>
          </p:nvPr>
        </p:nvGraphicFramePr>
        <p:xfrm>
          <a:off x="8696857" y="2040832"/>
          <a:ext cx="273912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043">
                  <a:extLst>
                    <a:ext uri="{9D8B030D-6E8A-4147-A177-3AD203B41FA5}">
                      <a16:colId xmlns:a16="http://schemas.microsoft.com/office/drawing/2014/main" val="3489721690"/>
                    </a:ext>
                  </a:extLst>
                </a:gridCol>
                <a:gridCol w="912416">
                  <a:extLst>
                    <a:ext uri="{9D8B030D-6E8A-4147-A177-3AD203B41FA5}">
                      <a16:colId xmlns:a16="http://schemas.microsoft.com/office/drawing/2014/main" val="2029658941"/>
                    </a:ext>
                  </a:extLst>
                </a:gridCol>
                <a:gridCol w="913670">
                  <a:extLst>
                    <a:ext uri="{9D8B030D-6E8A-4147-A177-3AD203B41FA5}">
                      <a16:colId xmlns:a16="http://schemas.microsoft.com/office/drawing/2014/main" val="4135359820"/>
                    </a:ext>
                  </a:extLst>
                </a:gridCol>
              </a:tblGrid>
              <a:tr h="47750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Without</a:t>
                      </a:r>
                      <a:r>
                        <a:rPr lang="en-US" sz="1600" dirty="0"/>
                        <a:t> domain 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31973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In</a:t>
                      </a:r>
                    </a:p>
                    <a:p>
                      <a:pPr algn="ctr"/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43210650"/>
                  </a:ext>
                </a:extLst>
              </a:tr>
              <a:tr h="565464">
                <a:tc>
                  <a:txBody>
                    <a:bodyPr/>
                    <a:lstStyle/>
                    <a:p>
                      <a:pPr algn="ctr"/>
                      <a:r>
                        <a:rPr lang="en-US" sz="1600" i="1" u="sng" dirty="0"/>
                        <a:t>Not in </a:t>
                      </a:r>
                      <a:r>
                        <a:rPr lang="en-US" sz="1600" dirty="0"/>
                        <a:t>PWY A</a:t>
                      </a:r>
                    </a:p>
                  </a:txBody>
                  <a:tcPr marL="0" marR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30,000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98216650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EC105A-2F50-4BA8-B52B-F63CD7A4F88E}"/>
              </a:ext>
            </a:extLst>
          </p:cNvPr>
          <p:cNvSpPr/>
          <p:nvPr/>
        </p:nvSpPr>
        <p:spPr>
          <a:xfrm>
            <a:off x="6249105" y="4038600"/>
            <a:ext cx="2285296" cy="1796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Those with “high importance” in the 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2F87C7-7115-462C-B81D-F9930F4EA821}"/>
              </a:ext>
            </a:extLst>
          </p:cNvPr>
          <p:cNvSpPr/>
          <p:nvPr/>
        </p:nvSpPr>
        <p:spPr>
          <a:xfrm>
            <a:off x="8696857" y="4038600"/>
            <a:ext cx="2285296" cy="17969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Generated by most ML algorithms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6D3F2-DF4E-4ED6-868E-F74A0A7F6A99}"/>
              </a:ext>
            </a:extLst>
          </p:cNvPr>
          <p:cNvSpPr/>
          <p:nvPr/>
        </p:nvSpPr>
        <p:spPr>
          <a:xfrm>
            <a:off x="6284176" y="5925499"/>
            <a:ext cx="55014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https://machinelearningmastery.com/an-introduction-to-feature-selection/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96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of feature engineering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2DC55-7B18-4138-9BE3-36147075C52E}"/>
              </a:ext>
            </a:extLst>
          </p:cNvPr>
          <p:cNvSpPr/>
          <p:nvPr/>
        </p:nvSpPr>
        <p:spPr>
          <a:xfrm>
            <a:off x="608761" y="2117638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40374A-5546-4D56-904D-3F7E5EBBC049}"/>
              </a:ext>
            </a:extLst>
          </p:cNvPr>
          <p:cNvSpPr/>
          <p:nvPr/>
        </p:nvSpPr>
        <p:spPr>
          <a:xfrm>
            <a:off x="17975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DBEBA-524A-4F63-83D6-170776C8C571}"/>
              </a:ext>
            </a:extLst>
          </p:cNvPr>
          <p:cNvSpPr/>
          <p:nvPr/>
        </p:nvSpPr>
        <p:spPr>
          <a:xfrm>
            <a:off x="9906000" y="2145165"/>
            <a:ext cx="1153861" cy="1311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b="1" i="1" dirty="0"/>
              <a:t>FINAL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1D917D-B037-4733-BD7B-C152EF457393}"/>
              </a:ext>
            </a:extLst>
          </p:cNvPr>
          <p:cNvSpPr/>
          <p:nvPr/>
        </p:nvSpPr>
        <p:spPr>
          <a:xfrm>
            <a:off x="2418277" y="2117637"/>
            <a:ext cx="1153861" cy="13113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Inter-</a:t>
            </a:r>
          </a:p>
          <a:p>
            <a:pPr algn="ctr"/>
            <a:r>
              <a:rPr lang="en-US" sz="2000" b="1" i="1" dirty="0"/>
              <a:t>mediate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BD9BC63-6F99-43A6-83C1-4CED95B6AC7D}"/>
              </a:ext>
            </a:extLst>
          </p:cNvPr>
          <p:cNvSpPr/>
          <p:nvPr/>
        </p:nvSpPr>
        <p:spPr>
          <a:xfrm>
            <a:off x="3626374" y="231855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1C497E-E614-45FE-B38E-ED50104D10A4}"/>
              </a:ext>
            </a:extLst>
          </p:cNvPr>
          <p:cNvSpPr/>
          <p:nvPr/>
        </p:nvSpPr>
        <p:spPr>
          <a:xfrm>
            <a:off x="4247077" y="2117637"/>
            <a:ext cx="1467923" cy="1311363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Measures of</a:t>
            </a:r>
          </a:p>
          <a:p>
            <a:pPr algn="ctr"/>
            <a:r>
              <a:rPr lang="en-US" sz="2000" b="1" i="1" dirty="0"/>
              <a:t>feature</a:t>
            </a:r>
          </a:p>
          <a:p>
            <a:pPr algn="ctr"/>
            <a:r>
              <a:rPr lang="en-US" sz="2000" b="1" i="1" dirty="0"/>
              <a:t>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9E0D3-E491-4F84-9980-ED7237D2A983}"/>
              </a:ext>
            </a:extLst>
          </p:cNvPr>
          <p:cNvSpPr txBox="1"/>
          <p:nvPr/>
        </p:nvSpPr>
        <p:spPr>
          <a:xfrm>
            <a:off x="1853631" y="2057687"/>
            <a:ext cx="4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94A48B31-5CB9-48BC-A50F-37E6D785E3AF}"/>
              </a:ext>
            </a:extLst>
          </p:cNvPr>
          <p:cNvSpPr/>
          <p:nvPr/>
        </p:nvSpPr>
        <p:spPr>
          <a:xfrm flipV="1">
            <a:off x="4724400" y="3429000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242C312F-D5E8-4693-A761-8DBB94A8DB6E}"/>
              </a:ext>
            </a:extLst>
          </p:cNvPr>
          <p:cNvSpPr/>
          <p:nvPr/>
        </p:nvSpPr>
        <p:spPr>
          <a:xfrm flipV="1">
            <a:off x="1015694" y="3429000"/>
            <a:ext cx="5004106" cy="1600200"/>
          </a:xfrm>
          <a:prstGeom prst="bentArrow">
            <a:avLst>
              <a:gd name="adj1" fmla="val 26523"/>
              <a:gd name="adj2" fmla="val 21824"/>
              <a:gd name="adj3" fmla="val 18619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EC48FB-503D-44DE-8D54-289BD9A30396}"/>
              </a:ext>
            </a:extLst>
          </p:cNvPr>
          <p:cNvSpPr/>
          <p:nvPr/>
        </p:nvSpPr>
        <p:spPr>
          <a:xfrm>
            <a:off x="6018201" y="4038600"/>
            <a:ext cx="1153861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Modified</a:t>
            </a:r>
          </a:p>
          <a:p>
            <a:pPr algn="ctr"/>
            <a:r>
              <a:rPr lang="en-US" sz="2000" b="1" i="1" dirty="0"/>
              <a:t>Training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56F8DE5-0CD7-45F9-8E18-450E0A5F4EC8}"/>
              </a:ext>
            </a:extLst>
          </p:cNvPr>
          <p:cNvSpPr/>
          <p:nvPr/>
        </p:nvSpPr>
        <p:spPr>
          <a:xfrm rot="20700000">
            <a:off x="7228578" y="3732704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FA7A16-AE8B-491C-AD29-233ADE7439A0}"/>
              </a:ext>
            </a:extLst>
          </p:cNvPr>
          <p:cNvSpPr/>
          <p:nvPr/>
        </p:nvSpPr>
        <p:spPr>
          <a:xfrm rot="20700000">
            <a:off x="7870732" y="3558950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737BAF-73B6-4A0E-80AD-A04FAF740D6F}"/>
              </a:ext>
            </a:extLst>
          </p:cNvPr>
          <p:cNvSpPr/>
          <p:nvPr/>
        </p:nvSpPr>
        <p:spPr>
          <a:xfrm rot="20700000">
            <a:off x="8502659" y="3385196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3FDF554-DC82-4B72-BBE3-2CC399C700A3}"/>
              </a:ext>
            </a:extLst>
          </p:cNvPr>
          <p:cNvSpPr/>
          <p:nvPr/>
        </p:nvSpPr>
        <p:spPr>
          <a:xfrm rot="20700000">
            <a:off x="9173420" y="3159692"/>
            <a:ext cx="59687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19F4-2201-4AE1-96D0-6D5E67160ECB}"/>
              </a:ext>
            </a:extLst>
          </p:cNvPr>
          <p:cNvSpPr txBox="1"/>
          <p:nvPr/>
        </p:nvSpPr>
        <p:spPr>
          <a:xfrm>
            <a:off x="3517747" y="4074413"/>
            <a:ext cx="15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744513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Model/algorithm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260481" y="3376505"/>
            <a:ext cx="339952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How should we interpret the results?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07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4: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WHICH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B050"/>
                </a:solidFill>
              </a:rPr>
              <a:t>ALGORITHMs/</a:t>
            </a:r>
            <a:endParaRPr lang="en-US" sz="6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PARAMETERS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TO USE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352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rgbClr val="CCFF66"/>
                </a:solidFill>
              </a:rPr>
              <a:t>WHAT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IS MACHINE LEARNING AND 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FFFF00"/>
                </a:solidFill>
              </a:rPr>
              <a:t>WHY?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41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Choosing among candidate models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73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" y="0"/>
            <a:ext cx="10999755" cy="6858000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42339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8923D4-6970-447F-B15D-A815340A8B98}"/>
              </a:ext>
            </a:extLst>
          </p:cNvPr>
          <p:cNvGraphicFramePr>
            <a:graphicFrameLocks/>
          </p:cNvGraphicFramePr>
          <p:nvPr/>
        </p:nvGraphicFramePr>
        <p:xfrm>
          <a:off x="3669692" y="1763846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9601200" cy="685800"/>
          </a:xfrm>
        </p:spPr>
        <p:txBody>
          <a:bodyPr/>
          <a:lstStyle/>
          <a:p>
            <a:r>
              <a:rPr lang="en-US" dirty="0"/>
              <a:t>How the algorithm work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2511CE-7C4E-4403-81E0-BC184350D37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752600"/>
          <a:ext cx="31686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8040C-07CF-4BEA-BD4C-D2099F2D2784}"/>
              </a:ext>
            </a:extLst>
          </p:cNvPr>
          <p:cNvCxnSpPr>
            <a:cxnSpLocks/>
          </p:cNvCxnSpPr>
          <p:nvPr/>
        </p:nvCxnSpPr>
        <p:spPr>
          <a:xfrm flipH="1">
            <a:off x="4988560" y="1752600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7CE7F4D-88A0-431D-8EDE-07E0CD0F9345}"/>
              </a:ext>
            </a:extLst>
          </p:cNvPr>
          <p:cNvSpPr/>
          <p:nvPr/>
        </p:nvSpPr>
        <p:spPr>
          <a:xfrm>
            <a:off x="3593384" y="5808931"/>
            <a:ext cx="1275320" cy="920347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B79049-37E5-4A70-AA8A-7CE07F0DEB56}"/>
              </a:ext>
            </a:extLst>
          </p:cNvPr>
          <p:cNvSpPr/>
          <p:nvPr/>
        </p:nvSpPr>
        <p:spPr>
          <a:xfrm>
            <a:off x="4378960" y="2971800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B56321C-6B59-46B5-8DB7-B2DE027E734D}"/>
              </a:ext>
            </a:extLst>
          </p:cNvPr>
          <p:cNvSpPr/>
          <p:nvPr/>
        </p:nvSpPr>
        <p:spPr>
          <a:xfrm>
            <a:off x="6681672" y="5756409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35505" y="1936690"/>
            <a:ext cx="2795240" cy="1873310"/>
            <a:chOff x="7935505" y="1936690"/>
            <a:chExt cx="2795240" cy="1873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7383E7-E131-466B-AE24-2A158D8E9A8D}"/>
                </a:ext>
              </a:extLst>
            </p:cNvPr>
            <p:cNvGrpSpPr/>
            <p:nvPr/>
          </p:nvGrpSpPr>
          <p:grpSpPr>
            <a:xfrm>
              <a:off x="8762844" y="1936690"/>
              <a:ext cx="1088521" cy="1873310"/>
              <a:chOff x="9666539" y="1555690"/>
              <a:chExt cx="1088521" cy="1671489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69AD09D0-7634-4D09-B1EE-744730FF06A2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0138D3B-CBE1-427E-AB78-28171523BEA5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F68FB-F453-4D1C-9B0F-6BA876C300EE}"/>
                </a:ext>
              </a:extLst>
            </p:cNvPr>
            <p:cNvSpPr txBox="1"/>
            <p:nvPr/>
          </p:nvSpPr>
          <p:spPr>
            <a:xfrm>
              <a:off x="7935505" y="306269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≥102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910CE-2CAC-4B02-84E7-40F1693FEEF0}"/>
                </a:ext>
              </a:extLst>
            </p:cNvPr>
            <p:cNvSpPr txBox="1"/>
            <p:nvPr/>
          </p:nvSpPr>
          <p:spPr>
            <a:xfrm>
              <a:off x="10026706" y="306269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&lt;102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A019C6-40E4-4A11-970D-FD149FDAAF14}"/>
              </a:ext>
            </a:extLst>
          </p:cNvPr>
          <p:cNvSpPr/>
          <p:nvPr/>
        </p:nvSpPr>
        <p:spPr>
          <a:xfrm>
            <a:off x="7653510" y="37047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93481" y="4154842"/>
            <a:ext cx="2795240" cy="1873310"/>
            <a:chOff x="8893481" y="4154842"/>
            <a:chExt cx="2795240" cy="18733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4DDC25-E02E-4FAD-A237-49304797738A}"/>
                </a:ext>
              </a:extLst>
            </p:cNvPr>
            <p:cNvGrpSpPr/>
            <p:nvPr/>
          </p:nvGrpSpPr>
          <p:grpSpPr>
            <a:xfrm>
              <a:off x="9720820" y="4154842"/>
              <a:ext cx="1088521" cy="1873310"/>
              <a:chOff x="9666539" y="1555690"/>
              <a:chExt cx="1088521" cy="1671489"/>
            </a:xfrm>
          </p:grpSpPr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AB6C12E-8EC2-4F1D-91B6-9F0647863A7B}"/>
                  </a:ext>
                </a:extLst>
              </p:cNvPr>
              <p:cNvSpPr/>
              <p:nvPr/>
            </p:nvSpPr>
            <p:spPr>
              <a:xfrm rot="7200000">
                <a:off x="8994914" y="2227315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C0825689-6CCD-4A0B-963F-6BA26446615E}"/>
                  </a:ext>
                </a:extLst>
              </p:cNvPr>
              <p:cNvSpPr/>
              <p:nvPr/>
            </p:nvSpPr>
            <p:spPr>
              <a:xfrm rot="14400000" flipH="1">
                <a:off x="9755197" y="2227316"/>
                <a:ext cx="1671488" cy="328238"/>
              </a:xfrm>
              <a:prstGeom prst="rightArrow">
                <a:avLst>
                  <a:gd name="adj1" fmla="val 50000"/>
                  <a:gd name="adj2" fmla="val 3753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C8FE0-9C67-413B-AA67-D7658495BBA1}"/>
                </a:ext>
              </a:extLst>
            </p:cNvPr>
            <p:cNvSpPr txBox="1"/>
            <p:nvPr/>
          </p:nvSpPr>
          <p:spPr>
            <a:xfrm>
              <a:off x="8893481" y="5280851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≥300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BF1362-C80C-4213-B357-4BA38EB9A60A}"/>
                </a:ext>
              </a:extLst>
            </p:cNvPr>
            <p:cNvSpPr txBox="1"/>
            <p:nvPr/>
          </p:nvSpPr>
          <p:spPr>
            <a:xfrm>
              <a:off x="10984682" y="528085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&lt;300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034B68C-9B38-4BAF-B136-66D285C52066}"/>
              </a:ext>
            </a:extLst>
          </p:cNvPr>
          <p:cNvSpPr/>
          <p:nvPr/>
        </p:nvSpPr>
        <p:spPr>
          <a:xfrm>
            <a:off x="9479707" y="3692668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7D87716-2422-4311-9F5D-829969BC686B}"/>
              </a:ext>
            </a:extLst>
          </p:cNvPr>
          <p:cNvSpPr/>
          <p:nvPr/>
        </p:nvSpPr>
        <p:spPr>
          <a:xfrm>
            <a:off x="8613203" y="592660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93A1A8-0B15-4593-A360-3911EF3AEA83}"/>
              </a:ext>
            </a:extLst>
          </p:cNvPr>
          <p:cNvSpPr/>
          <p:nvPr/>
        </p:nvSpPr>
        <p:spPr>
          <a:xfrm>
            <a:off x="10439400" y="5914535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9B21E-0F6E-49E4-9662-A2E3BBA98DAF}"/>
              </a:ext>
            </a:extLst>
          </p:cNvPr>
          <p:cNvSpPr txBox="1"/>
          <p:nvPr/>
        </p:nvSpPr>
        <p:spPr>
          <a:xfrm>
            <a:off x="4823500" y="5819423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7113-0CC4-4E36-8101-D67EF408EF24}"/>
              </a:ext>
            </a:extLst>
          </p:cNvPr>
          <p:cNvSpPr txBox="1"/>
          <p:nvPr/>
        </p:nvSpPr>
        <p:spPr>
          <a:xfrm>
            <a:off x="7543729" y="1066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A86376-D0CD-44CD-89CC-B9B48C326F6E}"/>
              </a:ext>
            </a:extLst>
          </p:cNvPr>
          <p:cNvSpPr/>
          <p:nvPr/>
        </p:nvSpPr>
        <p:spPr>
          <a:xfrm>
            <a:off x="8545105" y="1524000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D483B5A0-2CE6-4D7D-BD1B-ED7FAE679065}"/>
              </a:ext>
            </a:extLst>
          </p:cNvPr>
          <p:cNvSpPr/>
          <p:nvPr/>
        </p:nvSpPr>
        <p:spPr>
          <a:xfrm>
            <a:off x="8370786" y="2286000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E831D5BD-7DA8-4142-B4C3-BF18DE926CB6}"/>
              </a:ext>
            </a:extLst>
          </p:cNvPr>
          <p:cNvSpPr/>
          <p:nvPr/>
        </p:nvSpPr>
        <p:spPr>
          <a:xfrm>
            <a:off x="9328762" y="4504152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</p:spTree>
    <p:extLst>
      <p:ext uri="{BB962C8B-B14F-4D97-AF65-F5344CB8AC3E}">
        <p14:creationId xmlns:p14="http://schemas.microsoft.com/office/powerpoint/2010/main" val="1152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30" grpId="0" animBg="1"/>
      <p:bldP spid="28" grpId="0" animBg="1"/>
      <p:bldP spid="33" grpId="0" animBg="1"/>
      <p:bldP spid="44" grpId="0" animBg="1"/>
      <p:bldP spid="45" grpId="0" animBg="1"/>
      <p:bldP spid="52" grpId="0" animBg="1"/>
      <p:bldP spid="53" grpId="0" animBg="1"/>
      <p:bldP spid="56" grpId="0"/>
      <p:bldP spid="58" grpId="0"/>
      <p:bldP spid="34" grpId="0" animBg="1"/>
      <p:bldP spid="32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[‘auto’, 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3 = </a:t>
            </a:r>
            <a:r>
              <a:rPr lang="en-US" sz="2200" b="1" dirty="0"/>
              <a:t>405 times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C7979F2-5715-4649-88CF-A0A96F4DC16C}"/>
              </a:ext>
            </a:extLst>
          </p:cNvPr>
          <p:cNvSpPr/>
          <p:nvPr/>
        </p:nvSpPr>
        <p:spPr>
          <a:xfrm>
            <a:off x="9053095" y="1126678"/>
            <a:ext cx="2565400" cy="1782018"/>
          </a:xfrm>
          <a:prstGeom prst="wedgeRoundRectCallout">
            <a:avLst>
              <a:gd name="adj1" fmla="val -53052"/>
              <a:gd name="adj2" fmla="val 82522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Instead of these exact numbers, we will pick them randomly.</a:t>
            </a:r>
          </a:p>
        </p:txBody>
      </p:sp>
    </p:spTree>
    <p:extLst>
      <p:ext uri="{BB962C8B-B14F-4D97-AF65-F5344CB8AC3E}">
        <p14:creationId xmlns:p14="http://schemas.microsoft.com/office/powerpoint/2010/main" val="2913317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 don’t just run this once!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6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0" grpId="0"/>
      <p:bldP spid="477" grpId="0" animBg="1"/>
      <p:bldP spid="502" grpId="0" animBg="1"/>
      <p:bldP spid="50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eval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96B9696-6CCB-4722-A7F2-51D46FF11D11}"/>
              </a:ext>
            </a:extLst>
          </p:cNvPr>
          <p:cNvGraphicFramePr>
            <a:graphicFrameLocks noGrp="1"/>
          </p:cNvGraphicFramePr>
          <p:nvPr/>
        </p:nvGraphicFramePr>
        <p:xfrm>
          <a:off x="640361" y="1158568"/>
          <a:ext cx="2330409" cy="3910471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474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46927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7937"/>
                  </a:ext>
                </a:extLst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124200" y="1749765"/>
            <a:ext cx="946332" cy="4574835"/>
            <a:chOff x="3733800" y="1720737"/>
            <a:chExt cx="946332" cy="45748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95800" y="1862700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4312920" y="589057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172073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2040" y="59262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314372" y="496862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314372" y="542960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312920" y="4046670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12920" y="450764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312920" y="358569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314372" y="266373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314372" y="312471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12920" y="174178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12920" y="2202762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018493" y="2151882"/>
              <a:ext cx="0" cy="368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457028" y="5177328"/>
            <a:ext cx="2656755" cy="154978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/>
            <a:r>
              <a:rPr lang="en-US" sz="2000" b="1" i="1" u="sng" dirty="0">
                <a:solidFill>
                  <a:schemeClr val="bg1"/>
                </a:solidFill>
              </a:rPr>
              <a:t>Model:</a:t>
            </a:r>
            <a:r>
              <a:rPr lang="en-US" sz="2000" dirty="0">
                <a:solidFill>
                  <a:schemeClr val="bg1"/>
                </a:solidFill>
              </a:rPr>
              <a:t> Control shoot transcript level is predictive of PWY A membership</a:t>
            </a:r>
            <a:endParaRPr lang="en-US" sz="2000" b="1" i="1" u="sng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3471" y="2687603"/>
            <a:ext cx="1204729" cy="1563648"/>
            <a:chOff x="4174946" y="2667000"/>
            <a:chExt cx="1204729" cy="156364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174946" y="3542151"/>
              <a:ext cx="1159054" cy="0"/>
            </a:xfrm>
            <a:prstGeom prst="line">
              <a:avLst/>
            </a:prstGeom>
            <a:ln>
              <a:solidFill>
                <a:srgbClr val="0430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276600"/>
              <a:ext cx="0" cy="232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05400" y="3585693"/>
              <a:ext cx="0" cy="2243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14538" y="2667000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Not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10224" y="3861316"/>
              <a:ext cx="569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8663945" y="106670"/>
          <a:ext cx="2548495" cy="1854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699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09699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7143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71435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7143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71435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7305710" y="2335700"/>
          <a:ext cx="4533419" cy="404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7394160" y="1693876"/>
            <a:ext cx="211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 rate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98248" y="1806029"/>
            <a:ext cx="197758" cy="725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9904609" y="1980751"/>
            <a:ext cx="243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 rate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656708" y="1778005"/>
            <a:ext cx="152400" cy="2443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flipH="1">
            <a:off x="7386206" y="635777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False negative rate (1 - True negative rate)</a:t>
            </a:r>
          </a:p>
        </p:txBody>
      </p:sp>
      <p:sp>
        <p:nvSpPr>
          <p:cNvPr id="40" name="TextBox 39"/>
          <p:cNvSpPr txBox="1"/>
          <p:nvPr/>
        </p:nvSpPr>
        <p:spPr>
          <a:xfrm rot="16200000" flipH="1">
            <a:off x="6020085" y="4118097"/>
            <a:ext cx="219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True positive rate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8687727" y="2343447"/>
            <a:ext cx="3142857" cy="134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902061" y="2663739"/>
            <a:ext cx="941283" cy="320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713209" y="5064889"/>
            <a:ext cx="172097" cy="92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C9AD82-017E-409C-85B5-3F63923A45B8}"/>
              </a:ext>
            </a:extLst>
          </p:cNvPr>
          <p:cNvSpPr/>
          <p:nvPr/>
        </p:nvSpPr>
        <p:spPr>
          <a:xfrm>
            <a:off x="7870217" y="5891857"/>
            <a:ext cx="401423" cy="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902061" y="2548188"/>
            <a:ext cx="3552747" cy="33246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7825526" y="2447640"/>
              <a:ext cx="3684960" cy="3451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686" y="2383920"/>
                <a:ext cx="3716640" cy="35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/>
          <p:cNvGrpSpPr/>
          <p:nvPr/>
        </p:nvGrpSpPr>
        <p:grpSpPr>
          <a:xfrm>
            <a:off x="7965926" y="2578320"/>
            <a:ext cx="3604320" cy="3256200"/>
            <a:chOff x="7285320" y="2578320"/>
            <a:chExt cx="3604320" cy="32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9" name="Ink 68"/>
                <p14:cNvContentPartPr/>
                <p14:nvPr/>
              </p14:nvContentPartPr>
              <p14:xfrm>
                <a:off x="7285320" y="2578320"/>
                <a:ext cx="3604320" cy="32562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6320" y="2492640"/>
                  <a:ext cx="3636720" cy="34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Ink 70"/>
                <p14:cNvContentPartPr/>
                <p14:nvPr/>
              </p14:nvContentPartPr>
              <p14:xfrm>
                <a:off x="8472600" y="3453840"/>
                <a:ext cx="2195640" cy="212940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55680" y="3378960"/>
                  <a:ext cx="2233080" cy="22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/>
              <p14:cNvContentPartPr/>
              <p14:nvPr/>
            </p14:nvContentPartPr>
            <p14:xfrm>
              <a:off x="7863326" y="2486520"/>
              <a:ext cx="3617640" cy="339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5326" y="2406600"/>
                <a:ext cx="3659400" cy="357876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3530848" y="10668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Real</a:t>
            </a:r>
          </a:p>
          <a:p>
            <a:pPr algn="ctr"/>
            <a:r>
              <a:rPr lang="en-US" b="1" dirty="0"/>
              <a:t>data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820286" y="1066800"/>
            <a:ext cx="969838" cy="5632311"/>
            <a:chOff x="4820286" y="1066800"/>
            <a:chExt cx="969838" cy="5632311"/>
          </a:xfrm>
        </p:grpSpPr>
        <p:sp>
          <p:nvSpPr>
            <p:cNvPr id="75" name="TextBox 74"/>
            <p:cNvSpPr txBox="1"/>
            <p:nvPr/>
          </p:nvSpPr>
          <p:spPr>
            <a:xfrm>
              <a:off x="4820286" y="1066800"/>
              <a:ext cx="969838" cy="5632311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/>
                <a:t>Random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311184" y="190971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5128304" y="59375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5128304" y="501563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128304" y="5476615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128304" y="409368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5128304" y="2239943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5128304" y="3632707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128304" y="271075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5128304" y="317173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5128304" y="178879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128304" y="455466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91069" y="1066800"/>
            <a:ext cx="966931" cy="5632311"/>
            <a:chOff x="5891069" y="1066800"/>
            <a:chExt cx="966931" cy="5632311"/>
          </a:xfrm>
        </p:grpSpPr>
        <p:sp>
          <p:nvSpPr>
            <p:cNvPr id="106" name="TextBox 105"/>
            <p:cNvSpPr txBox="1"/>
            <p:nvPr/>
          </p:nvSpPr>
          <p:spPr>
            <a:xfrm>
              <a:off x="5891069" y="1066800"/>
              <a:ext cx="966931" cy="563231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Perfect</a:t>
              </a:r>
            </a:p>
            <a:p>
              <a:pPr algn="ctr"/>
              <a:r>
                <a:rPr lang="en-US" b="1" dirty="0"/>
                <a:t>data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 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360303" y="1926944"/>
              <a:ext cx="0" cy="41571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177423" y="595482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78875" y="5032868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6177488" y="3614721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6177423" y="4110914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177423" y="45718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177423" y="5466491"/>
              <a:ext cx="365760" cy="3657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6178875" y="2727983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6178875" y="3188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6177423" y="1806029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6177423" y="2267006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7" grpId="0"/>
      <p:bldP spid="32" grpId="0"/>
      <p:bldP spid="38" grpId="0"/>
      <p:bldP spid="40" grpId="0"/>
      <p:bldP spid="42" grpId="0" animBg="1"/>
      <p:bldP spid="43" grpId="0" animBg="1"/>
      <p:bldP spid="45" grpId="0" animBg="1"/>
      <p:bldP spid="46" grpId="0" animBg="1"/>
      <p:bldP spid="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Model application/interpretation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questions would you like to ask?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data should you use?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What features should be used?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Step 4: Model/algorithm selection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34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7D78C-128F-4BC3-8658-8FF271794874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Which algorithms and parameters to use?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6BBC07-E8CE-43BC-95D1-2D70BAC89093}"/>
              </a:ext>
            </a:extLst>
          </p:cNvPr>
          <p:cNvSpPr/>
          <p:nvPr/>
        </p:nvSpPr>
        <p:spPr>
          <a:xfrm>
            <a:off x="9436608" y="1675418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1F0E667-4112-4A6B-88ED-C85A2F3EA002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0198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3" name="Arrow: Right 25">
            <a:extLst>
              <a:ext uri="{FF2B5EF4-FFF2-40B4-BE49-F238E27FC236}">
                <a16:creationId xmlns:a16="http://schemas.microsoft.com/office/drawing/2014/main" id="{B341D175-654A-462E-B5A9-E848F2F06580}"/>
              </a:ext>
            </a:extLst>
          </p:cNvPr>
          <p:cNvSpPr/>
          <p:nvPr/>
        </p:nvSpPr>
        <p:spPr>
          <a:xfrm>
            <a:off x="9174788" y="3096479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Arrow: Right 26">
            <a:extLst>
              <a:ext uri="{FF2B5EF4-FFF2-40B4-BE49-F238E27FC236}">
                <a16:creationId xmlns:a16="http://schemas.microsoft.com/office/drawing/2014/main" id="{F2C0FEA3-6F65-40B5-841C-10C8202DE61B}"/>
              </a:ext>
            </a:extLst>
          </p:cNvPr>
          <p:cNvSpPr/>
          <p:nvPr/>
        </p:nvSpPr>
        <p:spPr>
          <a:xfrm rot="5400000">
            <a:off x="10192354" y="3307396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0E3383C-4B27-4CE3-84E1-459E5ADB15AB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8081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9F63A451-EC72-4D6B-A036-2D39255B2EDD}"/>
              </a:ext>
            </a:extLst>
          </p:cNvPr>
          <p:cNvSpPr/>
          <p:nvPr/>
        </p:nvSpPr>
        <p:spPr>
          <a:xfrm>
            <a:off x="9436608" y="5218623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5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6F7627-C192-472A-BBEC-B9DD517B544E}"/>
              </a:ext>
            </a:extLst>
          </p:cNvPr>
          <p:cNvSpPr txBox="1">
            <a:spLocks/>
          </p:cNvSpPr>
          <p:nvPr/>
        </p:nvSpPr>
        <p:spPr bwMode="auto">
          <a:xfrm>
            <a:off x="-190500" y="-228600"/>
            <a:ext cx="12573000" cy="723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90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Step 5: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HOW TO APPLY MODELS TO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009999"/>
                </a:solidFill>
              </a:rPr>
              <a:t>NEW CASES</a:t>
            </a:r>
            <a:r>
              <a:rPr lang="en-US" sz="6000" dirty="0">
                <a:solidFill>
                  <a:srgbClr val="009999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AND </a:t>
            </a:r>
          </a:p>
          <a:p>
            <a:pPr marL="0" indent="0" algn="ctr">
              <a:lnSpc>
                <a:spcPts val="7500"/>
              </a:lnSpc>
              <a:buNone/>
            </a:pPr>
            <a:r>
              <a:rPr lang="en-US" sz="9600" dirty="0">
                <a:solidFill>
                  <a:srgbClr val="FF5050"/>
                </a:solidFill>
              </a:rPr>
              <a:t>MAKE SENSE </a:t>
            </a:r>
            <a:r>
              <a:rPr lang="en-US" sz="6000" dirty="0">
                <a:solidFill>
                  <a:schemeClr val="bg1"/>
                </a:solidFill>
              </a:rPr>
              <a:t>OF THE PREDICTIONS</a:t>
            </a:r>
            <a:endParaRPr lang="en-US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ts val="7500"/>
              </a:lnSpc>
              <a:buNone/>
            </a:pP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588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Evaluate how well the model work with the </a:t>
            </a:r>
            <a:r>
              <a:rPr lang="en-US" i="1" dirty="0">
                <a:solidFill>
                  <a:srgbClr val="00B050"/>
                </a:solidFill>
              </a:rPr>
              <a:t>independent, testing data</a:t>
            </a:r>
            <a:endParaRPr lang="en-US" i="1" u="sng" dirty="0">
              <a:solidFill>
                <a:srgbClr val="00B05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351909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15736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393477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179381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399" y="3934770"/>
            <a:ext cx="1371599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02037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8368009" y="34624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8BAE8-CAB6-4BC7-883A-C944D8F0D895}"/>
              </a:ext>
            </a:extLst>
          </p:cNvPr>
          <p:cNvSpPr/>
          <p:nvPr/>
        </p:nvSpPr>
        <p:spPr>
          <a:xfrm>
            <a:off x="3064150" y="5394237"/>
            <a:ext cx="1199916" cy="131136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1" dirty="0"/>
              <a:t>New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848B23E-9567-41A7-8A61-886F4BBE6177}"/>
              </a:ext>
            </a:extLst>
          </p:cNvPr>
          <p:cNvSpPr/>
          <p:nvPr/>
        </p:nvSpPr>
        <p:spPr>
          <a:xfrm flipV="1">
            <a:off x="7848600" y="3297555"/>
            <a:ext cx="990600" cy="2920899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687C95-895F-4180-9BB4-4FD69446E9BF}"/>
              </a:ext>
            </a:extLst>
          </p:cNvPr>
          <p:cNvSpPr/>
          <p:nvPr/>
        </p:nvSpPr>
        <p:spPr>
          <a:xfrm>
            <a:off x="4267200" y="5628072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64066" y="1981200"/>
            <a:ext cx="4498934" cy="1436133"/>
            <a:chOff x="3197266" y="1780230"/>
            <a:chExt cx="4498934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430276" y="1780230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8B9A7B-10E8-4172-ACD0-77000FCB0F23}"/>
              </a:ext>
            </a:extLst>
          </p:cNvPr>
          <p:cNvSpPr/>
          <p:nvPr/>
        </p:nvSpPr>
        <p:spPr>
          <a:xfrm>
            <a:off x="9296400" y="5394237"/>
            <a:ext cx="1371600" cy="131136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053DC3-B34F-4795-9DE6-1F2DAE7474E0}"/>
              </a:ext>
            </a:extLst>
          </p:cNvPr>
          <p:cNvSpPr txBox="1"/>
          <p:nvPr/>
        </p:nvSpPr>
        <p:spPr>
          <a:xfrm>
            <a:off x="6548747" y="52025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985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  <p:bldP spid="49" grpId="0" animBg="1"/>
      <p:bldP spid="6" grpId="0"/>
      <p:bldP spid="29" grpId="0" animBg="1"/>
      <p:bldP spid="32" grpId="0" animBg="1"/>
      <p:bldP spid="33" grpId="0" animBg="1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E157-AAC3-4EE8-9745-009FD3CF0A8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11DBD-7B91-4F6F-B986-31677AD4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9FEFB-7533-4D88-B8DA-13FA96A033A3}"/>
              </a:ext>
            </a:extLst>
          </p:cNvPr>
          <p:cNvSpPr/>
          <p:nvPr/>
        </p:nvSpPr>
        <p:spPr>
          <a:xfrm>
            <a:off x="606017" y="1488140"/>
            <a:ext cx="3508784" cy="4687645"/>
          </a:xfrm>
          <a:prstGeom prst="roundRect">
            <a:avLst>
              <a:gd name="adj" fmla="val 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hangingPunct="0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Reflection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(2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Think about how you may answer this: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do you perceive as the challenges for you to adopt ML?</a:t>
            </a: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A8980B-D200-4FEB-8CA1-F3C999B70352}"/>
              </a:ext>
            </a:extLst>
          </p:cNvPr>
          <p:cNvSpPr/>
          <p:nvPr/>
        </p:nvSpPr>
        <p:spPr>
          <a:xfrm>
            <a:off x="4341607" y="1484554"/>
            <a:ext cx="3508786" cy="4687645"/>
          </a:xfrm>
          <a:prstGeom prst="roundRect">
            <a:avLst>
              <a:gd name="adj" fmla="val 10229"/>
            </a:avLst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Groups of 3-5 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(8 min)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Share within your group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The challenges you face.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itchFamily="18" charset="0"/>
              </a:rPr>
              <a:t>What resources will be useful for you to meet the challenges?</a:t>
            </a:r>
          </a:p>
          <a:p>
            <a:pPr marL="225425" lvl="0" indent="-2254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29652-1C59-4263-9EF9-4A1DA55A6CA0}"/>
              </a:ext>
            </a:extLst>
          </p:cNvPr>
          <p:cNvSpPr/>
          <p:nvPr/>
        </p:nvSpPr>
        <p:spPr>
          <a:xfrm>
            <a:off x="8077200" y="1484554"/>
            <a:ext cx="3508786" cy="4687645"/>
          </a:xfrm>
          <a:prstGeom prst="roundRect">
            <a:avLst>
              <a:gd name="adj" fmla="val 9922"/>
            </a:avLst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 b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Whole workshop</a:t>
            </a:r>
          </a:p>
          <a:p>
            <a:pPr lvl="0" eaLnBrk="0" hangingPunct="0">
              <a:spcBef>
                <a:spcPct val="20000"/>
              </a:spcBef>
            </a:pPr>
            <a:r>
              <a:rPr lang="en-US" sz="2800" b="1" dirty="0">
                <a:solidFill>
                  <a:schemeClr val="bg1"/>
                </a:solidFill>
                <a:latin typeface="Cambria" pitchFamily="18" charset="0"/>
              </a:rPr>
              <a:t>(10 min)</a:t>
            </a:r>
          </a:p>
          <a:p>
            <a:pPr lvl="0" eaLnBrk="0" hangingPunct="0">
              <a:spcBef>
                <a:spcPct val="20000"/>
              </a:spcBef>
            </a:pPr>
            <a:endParaRPr lang="en-US" sz="2800" b="1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sz="2400" i="1" dirty="0">
                <a:solidFill>
                  <a:schemeClr val="bg1"/>
                </a:solidFill>
                <a:latin typeface="Cambria" pitchFamily="18" charset="0"/>
              </a:rPr>
              <a:t>Report back!</a:t>
            </a: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  <a:p>
            <a:pPr lvl="0" eaLnBrk="0" hangingPunct="0">
              <a:spcBef>
                <a:spcPct val="20000"/>
              </a:spcBef>
            </a:pPr>
            <a:endParaRPr lang="en-US" sz="2400" i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286000" y="1295400"/>
            <a:ext cx="9068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0" y="2109600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" y="5286237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0" y="3697726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360" y="2869046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4496377" y="1447800"/>
            <a:ext cx="6629400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A186CA-5D3E-4C6A-BC22-998AEE11EEF5}"/>
              </a:ext>
            </a:extLst>
          </p:cNvPr>
          <p:cNvSpPr/>
          <p:nvPr/>
        </p:nvSpPr>
        <p:spPr>
          <a:xfrm>
            <a:off x="6858577" y="1637415"/>
            <a:ext cx="4114799" cy="4326502"/>
          </a:xfrm>
          <a:prstGeom prst="roundRect">
            <a:avLst>
              <a:gd name="adj" fmla="val 573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plant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937" y="1896914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4442" y="3170274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380" y="4648200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7/22/20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112045"/>
              </p:ext>
            </p:extLst>
          </p:nvPr>
        </p:nvGraphicFramePr>
        <p:xfrm>
          <a:off x="4639866" y="2109600"/>
          <a:ext cx="209003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8" name="Content Placeholder 29">
            <a:extLst>
              <a:ext uri="{FF2B5EF4-FFF2-40B4-BE49-F238E27FC236}">
                <a16:creationId xmlns:a16="http://schemas.microsoft.com/office/drawing/2014/main" id="{BCE6BF3E-FD12-4474-8E7F-4B4B1F475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768520"/>
              </p:ext>
            </p:extLst>
          </p:nvPr>
        </p:nvGraphicFramePr>
        <p:xfrm>
          <a:off x="7184573" y="2109600"/>
          <a:ext cx="3511402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3E842C-B5B7-4B63-8C6E-F4972257B411}"/>
              </a:ext>
            </a:extLst>
          </p:cNvPr>
          <p:cNvSpPr txBox="1"/>
          <p:nvPr/>
        </p:nvSpPr>
        <p:spPr>
          <a:xfrm>
            <a:off x="7498447" y="3315722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(15,626)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0A11F-191A-4E0F-BF3D-B7314058C1CC}"/>
              </a:ext>
            </a:extLst>
          </p:cNvPr>
          <p:cNvSpPr txBox="1"/>
          <p:nvPr/>
        </p:nvSpPr>
        <p:spPr>
          <a:xfrm>
            <a:off x="7267616" y="54310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Plant (1,027)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B93E5-336E-453A-9A60-2CEBE902D24D}"/>
              </a:ext>
            </a:extLst>
          </p:cNvPr>
          <p:cNvSpPr txBox="1"/>
          <p:nvPr/>
        </p:nvSpPr>
        <p:spPr>
          <a:xfrm>
            <a:off x="9280828" y="3448104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(18,668)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F7916-1E9B-4BD3-98E7-AD753ECF2B52}"/>
              </a:ext>
            </a:extLst>
          </p:cNvPr>
          <p:cNvSpPr txBox="1"/>
          <p:nvPr/>
        </p:nvSpPr>
        <p:spPr>
          <a:xfrm>
            <a:off x="7958519" y="259517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24" grpId="0"/>
      <p:bldGraphic spid="25" grpId="0">
        <p:bldAsOne/>
      </p:bldGraphic>
      <p:bldGraphic spid="28" grpId="0">
        <p:bldAsOne/>
      </p:bldGraphic>
      <p:bldP spid="29" grpId="0"/>
      <p:bldP spid="38" grpId="0"/>
      <p:bldP spid="41" grpId="0"/>
      <p:bldP spid="4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US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ACC93D-60AD-4FD3-B7DE-F059A3191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240590"/>
              </p:ext>
            </p:extLst>
          </p:nvPr>
        </p:nvGraphicFramePr>
        <p:xfrm>
          <a:off x="762108" y="1752600"/>
          <a:ext cx="4052888" cy="4033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6805-7345-46B2-9BF8-9CB928AC8C0B}"/>
              </a:ext>
            </a:extLst>
          </p:cNvPr>
          <p:cNvCxnSpPr>
            <a:cxnSpLocks/>
          </p:cNvCxnSpPr>
          <p:nvPr/>
        </p:nvCxnSpPr>
        <p:spPr>
          <a:xfrm flipH="1">
            <a:off x="2080976" y="1741354"/>
            <a:ext cx="533400" cy="35052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4BB94A-A974-4AA5-BE42-01AA784D7D9D}"/>
              </a:ext>
            </a:extLst>
          </p:cNvPr>
          <p:cNvSpPr/>
          <p:nvPr/>
        </p:nvSpPr>
        <p:spPr>
          <a:xfrm>
            <a:off x="685800" y="5797685"/>
            <a:ext cx="1275320" cy="761975"/>
          </a:xfrm>
          <a:prstGeom prst="wedgeRoundRectCallout">
            <a:avLst>
              <a:gd name="adj1" fmla="val 58973"/>
              <a:gd name="adj2" fmla="val -12131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Decision boundary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FB3452-C90A-4BC2-9E61-371BD127FF6C}"/>
              </a:ext>
            </a:extLst>
          </p:cNvPr>
          <p:cNvSpPr/>
          <p:nvPr/>
        </p:nvSpPr>
        <p:spPr>
          <a:xfrm>
            <a:off x="1471376" y="2960554"/>
            <a:ext cx="3200400" cy="1922731"/>
          </a:xfrm>
          <a:custGeom>
            <a:avLst/>
            <a:gdLst>
              <a:gd name="connsiteX0" fmla="*/ 3025324 w 3025324"/>
              <a:gd name="connsiteY0" fmla="*/ 0 h 1994171"/>
              <a:gd name="connsiteX1" fmla="*/ 21 w 3025324"/>
              <a:gd name="connsiteY1" fmla="*/ 359924 h 1994171"/>
              <a:gd name="connsiteX2" fmla="*/ 2986413 w 3025324"/>
              <a:gd name="connsiteY2" fmla="*/ 1994171 h 199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5324" h="1994171">
                <a:moveTo>
                  <a:pt x="3025324" y="0"/>
                </a:moveTo>
                <a:cubicBezTo>
                  <a:pt x="1515915" y="13781"/>
                  <a:pt x="6506" y="27562"/>
                  <a:pt x="21" y="359924"/>
                </a:cubicBezTo>
                <a:cubicBezTo>
                  <a:pt x="-6464" y="692286"/>
                  <a:pt x="1489974" y="1343228"/>
                  <a:pt x="2986413" y="1994171"/>
                </a:cubicBezTo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AD03AC-33A7-4CA1-97A5-9859EEB500E9}"/>
              </a:ext>
            </a:extLst>
          </p:cNvPr>
          <p:cNvSpPr/>
          <p:nvPr/>
        </p:nvSpPr>
        <p:spPr>
          <a:xfrm>
            <a:off x="3774088" y="5745163"/>
            <a:ext cx="1580120" cy="972869"/>
          </a:xfrm>
          <a:prstGeom prst="wedgeRoundRectCallout">
            <a:avLst>
              <a:gd name="adj1" fmla="val -21676"/>
              <a:gd name="adj2" fmla="val -149891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Non-linear decision boundary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5180FF-0C27-49B0-A374-C4065EC84750}"/>
              </a:ext>
            </a:extLst>
          </p:cNvPr>
          <p:cNvGrpSpPr/>
          <p:nvPr/>
        </p:nvGrpSpPr>
        <p:grpSpPr>
          <a:xfrm>
            <a:off x="6553115" y="1925444"/>
            <a:ext cx="1088521" cy="1873310"/>
            <a:chOff x="9666539" y="1555690"/>
            <a:chExt cx="1088521" cy="167148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E435013-069D-45AD-A351-01CED093415C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470EE4-EC47-43ED-B22F-C9FB5A91707E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8D28EEB-769E-489C-BB03-DB6088242DED}"/>
              </a:ext>
            </a:extLst>
          </p:cNvPr>
          <p:cNvSpPr/>
          <p:nvPr/>
        </p:nvSpPr>
        <p:spPr>
          <a:xfrm>
            <a:off x="6161057" y="2274754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shoot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3BB01A-8DE0-4E60-B778-7F3D9EADD944}"/>
              </a:ext>
            </a:extLst>
          </p:cNvPr>
          <p:cNvSpPr/>
          <p:nvPr/>
        </p:nvSpPr>
        <p:spPr>
          <a:xfrm>
            <a:off x="6335376" y="1512754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C803BF-3EAA-4650-BA76-C04A818FE3B7}"/>
              </a:ext>
            </a:extLst>
          </p:cNvPr>
          <p:cNvSpPr txBox="1"/>
          <p:nvPr/>
        </p:nvSpPr>
        <p:spPr>
          <a:xfrm>
            <a:off x="5725776" y="30514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≥102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97C37-948C-4627-82F5-CB20D9C5DB59}"/>
              </a:ext>
            </a:extLst>
          </p:cNvPr>
          <p:cNvSpPr txBox="1"/>
          <p:nvPr/>
        </p:nvSpPr>
        <p:spPr>
          <a:xfrm>
            <a:off x="7816977" y="30514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F99419-87C7-44E8-BB91-809FE862D022}"/>
              </a:ext>
            </a:extLst>
          </p:cNvPr>
          <p:cNvSpPr/>
          <p:nvPr/>
        </p:nvSpPr>
        <p:spPr>
          <a:xfrm>
            <a:off x="5443781" y="36934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genes:0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C85AE4-2DED-4C50-A213-E5FB5A9BB6A1}"/>
              </a:ext>
            </a:extLst>
          </p:cNvPr>
          <p:cNvGrpSpPr/>
          <p:nvPr/>
        </p:nvGrpSpPr>
        <p:grpSpPr>
          <a:xfrm>
            <a:off x="7511091" y="4143596"/>
            <a:ext cx="1088521" cy="1873310"/>
            <a:chOff x="9666539" y="1555690"/>
            <a:chExt cx="1088521" cy="167148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C91E188-C9E1-47C0-972E-D8D8C9290B02}"/>
                </a:ext>
              </a:extLst>
            </p:cNvPr>
            <p:cNvSpPr/>
            <p:nvPr/>
          </p:nvSpPr>
          <p:spPr>
            <a:xfrm rot="7200000">
              <a:off x="8994914" y="2227315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1BBBD8-9014-4CF3-9CE3-866B8CBE14D3}"/>
                </a:ext>
              </a:extLst>
            </p:cNvPr>
            <p:cNvSpPr/>
            <p:nvPr/>
          </p:nvSpPr>
          <p:spPr>
            <a:xfrm rot="14400000" flipH="1">
              <a:off x="9755197" y="2227316"/>
              <a:ext cx="1671488" cy="328238"/>
            </a:xfrm>
            <a:prstGeom prst="rightArrow">
              <a:avLst>
                <a:gd name="adj1" fmla="val 50000"/>
                <a:gd name="adj2" fmla="val 3753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DE901A9-288B-4046-AB8D-6E76E9B35406}"/>
              </a:ext>
            </a:extLst>
          </p:cNvPr>
          <p:cNvSpPr/>
          <p:nvPr/>
        </p:nvSpPr>
        <p:spPr>
          <a:xfrm>
            <a:off x="7119033" y="4492906"/>
            <a:ext cx="1872638" cy="972869"/>
          </a:xfrm>
          <a:prstGeom prst="flowChartDecisi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Herbivory root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transcript Level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F95C-FB7A-4340-8F54-FCDB3B78DD9E}"/>
              </a:ext>
            </a:extLst>
          </p:cNvPr>
          <p:cNvSpPr txBox="1"/>
          <p:nvPr/>
        </p:nvSpPr>
        <p:spPr>
          <a:xfrm>
            <a:off x="6683752" y="526960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≥300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CDBD36-0AAF-445F-AFA0-02FD7D67EC1E}"/>
              </a:ext>
            </a:extLst>
          </p:cNvPr>
          <p:cNvSpPr txBox="1"/>
          <p:nvPr/>
        </p:nvSpPr>
        <p:spPr>
          <a:xfrm>
            <a:off x="8774953" y="52696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840377-5994-4DD3-B98A-80EFBF31AE91}"/>
              </a:ext>
            </a:extLst>
          </p:cNvPr>
          <p:cNvSpPr/>
          <p:nvPr/>
        </p:nvSpPr>
        <p:spPr>
          <a:xfrm>
            <a:off x="7269978" y="3681422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genes:5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DEC63C-E28B-4303-87F4-DF9EAB5C093A}"/>
              </a:ext>
            </a:extLst>
          </p:cNvPr>
          <p:cNvSpPr/>
          <p:nvPr/>
        </p:nvSpPr>
        <p:spPr>
          <a:xfrm>
            <a:off x="6403474" y="5915356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genes:1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D5F8CF6-2908-4CFC-AFA3-B4CCFDC1F7E0}"/>
              </a:ext>
            </a:extLst>
          </p:cNvPr>
          <p:cNvSpPr/>
          <p:nvPr/>
        </p:nvSpPr>
        <p:spPr>
          <a:xfrm>
            <a:off x="8229671" y="5903289"/>
            <a:ext cx="15240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genes:3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Non-A genes: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05324-D697-4119-9FF4-550624443B9D}"/>
              </a:ext>
            </a:extLst>
          </p:cNvPr>
          <p:cNvSpPr txBox="1"/>
          <p:nvPr/>
        </p:nvSpPr>
        <p:spPr>
          <a:xfrm>
            <a:off x="1915916" y="5808177"/>
            <a:ext cx="191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76F66"/>
                </a:solidFill>
              </a:rPr>
              <a:t>Support vector machine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0F7DE-4A12-4F00-8761-DDB12F96A972}"/>
              </a:ext>
            </a:extLst>
          </p:cNvPr>
          <p:cNvSpPr txBox="1"/>
          <p:nvPr/>
        </p:nvSpPr>
        <p:spPr>
          <a:xfrm>
            <a:off x="5334000" y="118540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76F66"/>
                </a:solidFill>
              </a:rPr>
              <a:t>Decision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ACF4E-1EFD-47AE-B6B8-B6D166338447}"/>
              </a:ext>
            </a:extLst>
          </p:cNvPr>
          <p:cNvSpPr txBox="1"/>
          <p:nvPr/>
        </p:nvSpPr>
        <p:spPr>
          <a:xfrm>
            <a:off x="8478954" y="1467904"/>
            <a:ext cx="2670924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control shoot ≥102:</a:t>
            </a:r>
          </a:p>
          <a:p>
            <a:r>
              <a:rPr lang="en-US" dirty="0">
                <a:solidFill>
                  <a:schemeClr val="bg1"/>
                </a:solidFill>
              </a:rPr>
              <a:t>    then not A</a:t>
            </a:r>
          </a:p>
          <a:p>
            <a:r>
              <a:rPr lang="en-US" dirty="0">
                <a:solidFill>
                  <a:schemeClr val="bg1"/>
                </a:solidFill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</a:rPr>
              <a:t>    if herbivory root ≥300:</a:t>
            </a:r>
          </a:p>
          <a:p>
            <a:r>
              <a:rPr lang="en-US" dirty="0">
                <a:solidFill>
                  <a:schemeClr val="bg1"/>
                </a:solidFill>
              </a:rPr>
              <a:t>        then A</a:t>
            </a:r>
          </a:p>
          <a:p>
            <a:r>
              <a:rPr lang="en-US" dirty="0">
                <a:solidFill>
                  <a:schemeClr val="bg1"/>
                </a:solidFill>
              </a:rPr>
              <a:t>    else:</a:t>
            </a:r>
          </a:p>
          <a:p>
            <a:r>
              <a:rPr lang="en-US" dirty="0">
                <a:solidFill>
                  <a:schemeClr val="bg1"/>
                </a:solidFill>
              </a:rPr>
              <a:t>        75% chance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1A459-C989-44AD-860E-20FF27EDDF4B}"/>
              </a:ext>
            </a:extLst>
          </p:cNvPr>
          <p:cNvSpPr txBox="1"/>
          <p:nvPr/>
        </p:nvSpPr>
        <p:spPr>
          <a:xfrm>
            <a:off x="2972773" y="1730862"/>
            <a:ext cx="1890261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Umm…. What??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6A333-4728-4286-B102-B791DC39D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54" y="3693489"/>
            <a:ext cx="2376830" cy="3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1" grpId="0" animBg="1"/>
      <p:bldP spid="12" grpId="0" animBg="1"/>
      <p:bldP spid="30" grpId="0"/>
      <p:bldP spid="32" grpId="0" animBg="1"/>
      <p:bldP spid="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627-A56C-4193-8618-E8DC5EBF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00EC-6E19-442B-9AC1-495E40327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CCF3-8151-44A1-87D5-B22D75AFA1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8B71-908B-443E-B0C2-74D9401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8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216359"/>
            <a:ext cx="1824554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546209" y="49055"/>
            <a:ext cx="2626937" cy="2006573"/>
          </a:xfrm>
          <a:prstGeom prst="wedgeRoundRectCallout">
            <a:avLst>
              <a:gd name="adj1" fmla="val -65927"/>
              <a:gd name="adj2" fmla="val 497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BF88419A-5BA7-411A-8080-FAD2D1246FD9}"/>
              </a:ext>
            </a:extLst>
          </p:cNvPr>
          <p:cNvSpPr/>
          <p:nvPr/>
        </p:nvSpPr>
        <p:spPr>
          <a:xfrm rot="5400000">
            <a:off x="7840774" y="1235489"/>
            <a:ext cx="2006574" cy="4276921"/>
          </a:xfrm>
          <a:prstGeom prst="uturnArrow">
            <a:avLst>
              <a:gd name="adj1" fmla="val 15630"/>
              <a:gd name="adj2" fmla="val 14536"/>
              <a:gd name="adj3" fmla="val 5037"/>
              <a:gd name="adj4" fmla="val 34737"/>
              <a:gd name="adj5" fmla="val 939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Start over…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9" y="2851925"/>
            <a:ext cx="7135471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1"/>
            <a:ext cx="460913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9296400" y="1813847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9412521" y="3295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04011" y="12954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10215181" y="3272585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9443117" y="5125687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230084" y="4974135"/>
            <a:ext cx="1199916" cy="1113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8623571" y="4979056"/>
            <a:ext cx="1199916" cy="11135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10206881" y="3202986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D50F35C-4F2F-4E6D-807F-43054D94132F}"/>
              </a:ext>
            </a:extLst>
          </p:cNvPr>
          <p:cNvSpPr/>
          <p:nvPr/>
        </p:nvSpPr>
        <p:spPr>
          <a:xfrm>
            <a:off x="8797878" y="216019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633796" y="307932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1474951" y="513150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0" name="Arrow: Bent 59">
            <a:extLst>
              <a:ext uri="{FF2B5EF4-FFF2-40B4-BE49-F238E27FC236}">
                <a16:creationId xmlns:a16="http://schemas.microsoft.com/office/drawing/2014/main" id="{1ADB02E4-72F4-448E-89BB-34653CCD748A}"/>
              </a:ext>
            </a:extLst>
          </p:cNvPr>
          <p:cNvSpPr/>
          <p:nvPr/>
        </p:nvSpPr>
        <p:spPr>
          <a:xfrm flipV="1">
            <a:off x="7197505" y="3054013"/>
            <a:ext cx="1451360" cy="2882121"/>
          </a:xfrm>
          <a:prstGeom prst="bentArrow">
            <a:avLst>
              <a:gd name="adj1" fmla="val 19859"/>
              <a:gd name="adj2" fmla="val 24308"/>
              <a:gd name="adj3" fmla="val 10048"/>
              <a:gd name="adj4" fmla="val 6218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834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" grpId="0" animBg="1"/>
      <p:bldP spid="21" grpId="0" animBg="1"/>
      <p:bldP spid="24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9" grpId="0"/>
      <p:bldP spid="42" grpId="0" animBg="1"/>
      <p:bldP spid="43" grpId="0" animBg="1"/>
      <p:bldP spid="41" grpId="0" animBg="1"/>
      <p:bldP spid="26" grpId="0" animBg="1"/>
      <p:bldP spid="31" grpId="0"/>
      <p:bldP spid="44" grpId="0"/>
      <p:bldP spid="46" grpId="0" animBg="1"/>
      <p:bldP spid="47" grpId="0" animBg="1"/>
      <p:bldP spid="45" grpId="0" animBg="1"/>
      <p:bldP spid="48" grpId="0" animBg="1"/>
      <p:bldP spid="49" grpId="0" animBg="1"/>
      <p:bldP spid="53" grpId="0" animBg="1"/>
      <p:bldP spid="38" grpId="0" animBg="1"/>
      <p:bldP spid="54" grpId="0" animBg="1"/>
      <p:bldP spid="3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FF78-04FA-46DF-96C2-69A8DC78B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Why…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BB5CCC6-69F8-4629-928D-96BEA014979A}"/>
              </a:ext>
            </a:extLst>
          </p:cNvPr>
          <p:cNvSpPr/>
          <p:nvPr/>
        </p:nvSpPr>
        <p:spPr>
          <a:xfrm>
            <a:off x="8612626" y="4486943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5486400" y="449427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3.5: Splitting data into training and testing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1598059" y="5188766"/>
            <a:ext cx="689549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44967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3981595" y="5171893"/>
            <a:ext cx="4529107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51212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2457684" y="4249597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selected</a:t>
            </a:r>
            <a:endParaRPr lang="en-US" sz="1600" dirty="0"/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1282616" y="4527763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485470" y="4555571"/>
            <a:ext cx="632734" cy="754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2B3532-6BDF-4219-9F85-80D64209F5CC}"/>
              </a:ext>
            </a:extLst>
          </p:cNvPr>
          <p:cNvSpPr txBox="1"/>
          <p:nvPr/>
        </p:nvSpPr>
        <p:spPr>
          <a:xfrm>
            <a:off x="7677840" y="5622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1219200" y="363224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3660885" y="4494152"/>
            <a:ext cx="1175067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63739" y="4521960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3627740" y="389641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4819545" y="4241120"/>
            <a:ext cx="1199916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E9F38-C2A7-455F-BE31-7BD47B296AF8}"/>
              </a:ext>
            </a:extLst>
          </p:cNvPr>
          <p:cNvSpPr txBox="1"/>
          <p:nvPr/>
        </p:nvSpPr>
        <p:spPr>
          <a:xfrm>
            <a:off x="8816952" y="4190253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0047B4-AC13-49CF-A902-87D2EC7CB5F8}"/>
              </a:ext>
            </a:extLst>
          </p:cNvPr>
          <p:cNvSpPr/>
          <p:nvPr/>
        </p:nvSpPr>
        <p:spPr>
          <a:xfrm>
            <a:off x="10058400" y="448202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325E93-A516-4EDC-BC16-E5C16A8C4538}"/>
              </a:ext>
            </a:extLst>
          </p:cNvPr>
          <p:cNvSpPr/>
          <p:nvPr/>
        </p:nvSpPr>
        <p:spPr>
          <a:xfrm>
            <a:off x="10867965" y="4236199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Predictions</a:t>
            </a:r>
          </a:p>
          <a:p>
            <a:pPr algn="ctr"/>
            <a:r>
              <a:rPr lang="en-US" sz="2000" dirty="0"/>
              <a:t>New</a:t>
            </a:r>
          </a:p>
          <a:p>
            <a:pPr algn="ctr"/>
            <a:r>
              <a:rPr lang="en-US" sz="2000" dirty="0"/>
              <a:t>instances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26E968-2326-4FEB-A821-7421F79615D1}"/>
              </a:ext>
            </a:extLst>
          </p:cNvPr>
          <p:cNvSpPr/>
          <p:nvPr/>
        </p:nvSpPr>
        <p:spPr>
          <a:xfrm>
            <a:off x="9399593" y="4241120"/>
            <a:ext cx="1199916" cy="13113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2000" dirty="0"/>
              <a:t>New instances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B9037-3B2C-4B83-98E7-AA5FDA461BAE}"/>
              </a:ext>
            </a:extLst>
          </p:cNvPr>
          <p:cNvSpPr/>
          <p:nvPr/>
        </p:nvSpPr>
        <p:spPr>
          <a:xfrm>
            <a:off x="10203437" y="5704644"/>
            <a:ext cx="1912363" cy="1077530"/>
          </a:xfrm>
          <a:prstGeom prst="wedgeRoundRectCallout">
            <a:avLst>
              <a:gd name="adj1" fmla="val -5926"/>
              <a:gd name="adj2" fmla="val -74451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do you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know that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 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B22587-1FE6-4F8B-AC89-36856EB4BD4C}"/>
              </a:ext>
            </a:extLst>
          </p:cNvPr>
          <p:cNvSpPr/>
          <p:nvPr/>
        </p:nvSpPr>
        <p:spPr>
          <a:xfrm>
            <a:off x="8816952" y="4150688"/>
            <a:ext cx="622384" cy="49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97B25040-FD0A-4E28-935B-434386E894F8}"/>
              </a:ext>
            </a:extLst>
          </p:cNvPr>
          <p:cNvSpPr/>
          <p:nvPr/>
        </p:nvSpPr>
        <p:spPr>
          <a:xfrm>
            <a:off x="682698" y="6940782"/>
            <a:ext cx="1251283" cy="550034"/>
          </a:xfrm>
          <a:prstGeom prst="wedgeRoundRectCallout">
            <a:avLst>
              <a:gd name="adj1" fmla="val 95278"/>
              <a:gd name="adj2" fmla="val -3331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positive rate</a:t>
            </a:r>
          </a:p>
        </p:txBody>
      </p:sp>
      <p:sp>
        <p:nvSpPr>
          <p:cNvPr id="82" name="Speech Bubble: Rectangle with Corners Rounded 81">
            <a:extLst>
              <a:ext uri="{FF2B5EF4-FFF2-40B4-BE49-F238E27FC236}">
                <a16:creationId xmlns:a16="http://schemas.microsoft.com/office/drawing/2014/main" id="{1E002625-7F2E-4929-99D3-9686555A2E8A}"/>
              </a:ext>
            </a:extLst>
          </p:cNvPr>
          <p:cNvSpPr/>
          <p:nvPr/>
        </p:nvSpPr>
        <p:spPr>
          <a:xfrm>
            <a:off x="3221959" y="6912473"/>
            <a:ext cx="1524000" cy="550034"/>
          </a:xfrm>
          <a:prstGeom prst="wedgeRoundRectCallout">
            <a:avLst>
              <a:gd name="adj1" fmla="val -96523"/>
              <a:gd name="adj2" fmla="val -4974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Positive predictive value</a:t>
            </a: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131F95E-517B-40EA-AD73-A07C4DEF0F6D}"/>
              </a:ext>
            </a:extLst>
          </p:cNvPr>
          <p:cNvSpPr/>
          <p:nvPr/>
        </p:nvSpPr>
        <p:spPr>
          <a:xfrm>
            <a:off x="3221959" y="7498766"/>
            <a:ext cx="1524000" cy="550034"/>
          </a:xfrm>
          <a:prstGeom prst="wedgeRoundRectCallout">
            <a:avLst>
              <a:gd name="adj1" fmla="val -96523"/>
              <a:gd name="adj2" fmla="val -48319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Negative predictive value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B82F4BB0-C5E6-423B-883B-6E727D6C5EF8}"/>
              </a:ext>
            </a:extLst>
          </p:cNvPr>
          <p:cNvSpPr/>
          <p:nvPr/>
        </p:nvSpPr>
        <p:spPr>
          <a:xfrm>
            <a:off x="682698" y="7590869"/>
            <a:ext cx="1251283" cy="550034"/>
          </a:xfrm>
          <a:prstGeom prst="wedgeRoundRectCallout">
            <a:avLst>
              <a:gd name="adj1" fmla="val 134453"/>
              <a:gd name="adj2" fmla="val -126675"/>
              <a:gd name="adj3" fmla="val 16667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True negative rate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091EDB5-0A75-40D3-BF1E-4918ADDE244B}"/>
              </a:ext>
            </a:extLst>
          </p:cNvPr>
          <p:cNvSpPr/>
          <p:nvPr/>
        </p:nvSpPr>
        <p:spPr>
          <a:xfrm>
            <a:off x="6985920" y="4494152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F272C83D-A957-4230-BFE1-06969901F56A}"/>
              </a:ext>
            </a:extLst>
          </p:cNvPr>
          <p:cNvSpPr/>
          <p:nvPr/>
        </p:nvSpPr>
        <p:spPr>
          <a:xfrm>
            <a:off x="7620000" y="4150688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EF179A9-BF86-4BE3-A8F8-9D4A8B50F8C8}"/>
              </a:ext>
            </a:extLst>
          </p:cNvPr>
          <p:cNvSpPr/>
          <p:nvPr/>
        </p:nvSpPr>
        <p:spPr>
          <a:xfrm>
            <a:off x="6280082" y="424111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 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i="1" u="sng" dirty="0"/>
              <a:t>all</a:t>
            </a:r>
            <a:r>
              <a:rPr lang="en-US" sz="1600" dirty="0"/>
              <a:t> instances</a:t>
            </a:r>
            <a:endParaRPr lang="en-US" sz="1600" i="1" u="sng" dirty="0"/>
          </a:p>
        </p:txBody>
      </p:sp>
      <p:sp>
        <p:nvSpPr>
          <p:cNvPr id="92" name="Rounded Rectangle 47">
            <a:extLst>
              <a:ext uri="{FF2B5EF4-FFF2-40B4-BE49-F238E27FC236}">
                <a16:creationId xmlns:a16="http://schemas.microsoft.com/office/drawing/2014/main" id="{CFE4253C-6672-4603-8475-EB6AB9DB898C}"/>
              </a:ext>
            </a:extLst>
          </p:cNvPr>
          <p:cNvSpPr/>
          <p:nvPr/>
        </p:nvSpPr>
        <p:spPr>
          <a:xfrm>
            <a:off x="762000" y="1638799"/>
            <a:ext cx="10058400" cy="2018801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80E2158A-25A6-4CC3-9BA2-4DA8AE9E6455}"/>
              </a:ext>
            </a:extLst>
          </p:cNvPr>
          <p:cNvSpPr/>
          <p:nvPr/>
        </p:nvSpPr>
        <p:spPr>
          <a:xfrm>
            <a:off x="7391400" y="2567803"/>
            <a:ext cx="1609396" cy="1089797"/>
          </a:xfrm>
          <a:prstGeom prst="wedgeRoundRectCallout">
            <a:avLst>
              <a:gd name="adj1" fmla="val -61980"/>
              <a:gd name="adj2" fmla="val 121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4752BD7C-9FFD-4D9D-9CF0-6F071EA403C5}"/>
              </a:ext>
            </a:extLst>
          </p:cNvPr>
          <p:cNvSpPr/>
          <p:nvPr/>
        </p:nvSpPr>
        <p:spPr>
          <a:xfrm>
            <a:off x="10647641" y="554956"/>
            <a:ext cx="1357692" cy="1311364"/>
          </a:xfrm>
          <a:prstGeom prst="wedgeRoundRectCallout">
            <a:avLst>
              <a:gd name="adj1" fmla="val -73592"/>
              <a:gd name="adj2" fmla="val 91605"/>
              <a:gd name="adj3" fmla="val 16667"/>
            </a:avLst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that good?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A43191-ED0C-427F-8EF2-CCB13CF6E90B}"/>
              </a:ext>
            </a:extLst>
          </p:cNvPr>
          <p:cNvGraphicFramePr>
            <a:graphicFrameLocks noGrp="1"/>
          </p:cNvGraphicFramePr>
          <p:nvPr/>
        </p:nvGraphicFramePr>
        <p:xfrm>
          <a:off x="8281526" y="182514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0" name="Arrow: Right 89">
            <a:extLst>
              <a:ext uri="{FF2B5EF4-FFF2-40B4-BE49-F238E27FC236}">
                <a16:creationId xmlns:a16="http://schemas.microsoft.com/office/drawing/2014/main" id="{8259EF1B-7000-41A6-805E-92164DC11CB8}"/>
              </a:ext>
            </a:extLst>
          </p:cNvPr>
          <p:cNvSpPr/>
          <p:nvPr/>
        </p:nvSpPr>
        <p:spPr>
          <a:xfrm>
            <a:off x="469658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13E8218B-BCBC-4AF4-A398-42F9FF57CE55}"/>
              </a:ext>
            </a:extLst>
          </p:cNvPr>
          <p:cNvSpPr/>
          <p:nvPr/>
        </p:nvSpPr>
        <p:spPr>
          <a:xfrm>
            <a:off x="7487392" y="2312409"/>
            <a:ext cx="78911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6B015B2-D16C-4730-B5B6-B00122048EFB}"/>
              </a:ext>
            </a:extLst>
          </p:cNvPr>
          <p:cNvGraphicFramePr>
            <a:graphicFrameLocks noGrp="1"/>
          </p:cNvGraphicFramePr>
          <p:nvPr/>
        </p:nvGraphicFramePr>
        <p:xfrm>
          <a:off x="2753484" y="1814697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DB845AEE-6F3A-4D8F-B113-2DF8AA5CBE25}"/>
              </a:ext>
            </a:extLst>
          </p:cNvPr>
          <p:cNvGraphicFramePr>
            <a:graphicFrameLocks noGrp="1"/>
          </p:cNvGraphicFramePr>
          <p:nvPr/>
        </p:nvGraphicFramePr>
        <p:xfrm>
          <a:off x="5517505" y="180954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35D6902-9B2C-4A61-A11C-027FEFBAD65D}"/>
              </a:ext>
            </a:extLst>
          </p:cNvPr>
          <p:cNvSpPr/>
          <p:nvPr/>
        </p:nvSpPr>
        <p:spPr>
          <a:xfrm>
            <a:off x="966148" y="1785109"/>
            <a:ext cx="1624652" cy="80320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342046E-AAEF-4985-A6C5-0E14A9F3885B}"/>
              </a:ext>
            </a:extLst>
          </p:cNvPr>
          <p:cNvSpPr/>
          <p:nvPr/>
        </p:nvSpPr>
        <p:spPr>
          <a:xfrm>
            <a:off x="966148" y="2679772"/>
            <a:ext cx="1624652" cy="8032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X</a:t>
            </a:r>
          </a:p>
          <a:p>
            <a:pPr algn="ctr"/>
            <a:r>
              <a:rPr lang="en-US" sz="1600" dirty="0"/>
              <a:t>50 genes not in X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04481" y="4241121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3492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20" grpId="0" animBg="1"/>
      <p:bldP spid="21" grpId="0" animBg="1"/>
      <p:bldP spid="27" grpId="0" animBg="1"/>
      <p:bldP spid="28" grpId="0" animBg="1"/>
      <p:bldP spid="32" grpId="0"/>
      <p:bldP spid="33" grpId="0"/>
      <p:bldP spid="34" grpId="0" animBg="1"/>
      <p:bldP spid="36" grpId="0"/>
      <p:bldP spid="37" grpId="0" animBg="1"/>
      <p:bldP spid="39" grpId="0"/>
      <p:bldP spid="42" grpId="0" animBg="1"/>
      <p:bldP spid="43" grpId="0" animBg="1"/>
      <p:bldP spid="41" grpId="0" animBg="1"/>
      <p:bldP spid="64" grpId="0" animBg="1"/>
      <p:bldP spid="84" grpId="0" animBg="1"/>
      <p:bldP spid="82" grpId="0" animBg="1"/>
      <p:bldP spid="83" grpId="0" animBg="1"/>
      <p:bldP spid="85" grpId="0" animBg="1"/>
      <p:bldP spid="97" grpId="0" animBg="1"/>
      <p:bldP spid="24" grpId="0" animBg="1"/>
      <p:bldP spid="95" grpId="0" animBg="1"/>
      <p:bldP spid="92" grpId="0" animBg="1"/>
      <p:bldP spid="89" grpId="0" animBg="1"/>
      <p:bldP spid="63" grpId="0" animBg="1"/>
      <p:bldP spid="90" grpId="0" animBg="1"/>
      <p:bldP spid="9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A7C-CF19-4E91-9AB8-682EDD6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Model/algorithm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7117-776D-445C-A08E-367CCE19B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581400" cy="5349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algorithms should we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9F9B-2D95-4A62-873C-3A7C549C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3F1CD7-A3B6-4E34-B969-225947948E5E}"/>
              </a:ext>
            </a:extLst>
          </p:cNvPr>
          <p:cNvSpPr/>
          <p:nvPr/>
        </p:nvSpPr>
        <p:spPr>
          <a:xfrm>
            <a:off x="1381093" y="1344501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</a:t>
            </a:r>
          </a:p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9C3145-8F4B-4496-8BB7-2CF74E1C756B}"/>
              </a:ext>
            </a:extLst>
          </p:cNvPr>
          <p:cNvSpPr/>
          <p:nvPr/>
        </p:nvSpPr>
        <p:spPr>
          <a:xfrm>
            <a:off x="2581008" y="1588335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337BD-41FD-49A2-AEC0-1346F90E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081" y="1616143"/>
            <a:ext cx="632734" cy="754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01CA8-F9C1-4790-969D-6CE787B5311C}"/>
              </a:ext>
            </a:extLst>
          </p:cNvPr>
          <p:cNvSpPr txBox="1"/>
          <p:nvPr/>
        </p:nvSpPr>
        <p:spPr>
          <a:xfrm>
            <a:off x="2604122" y="99060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96646-6981-4B3F-90B3-36B3FE44B230}"/>
              </a:ext>
            </a:extLst>
          </p:cNvPr>
          <p:cNvSpPr/>
          <p:nvPr/>
        </p:nvSpPr>
        <p:spPr>
          <a:xfrm>
            <a:off x="3859887" y="1336024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89E7C3-67A1-4803-8AAB-146BB1BA7AE9}"/>
              </a:ext>
            </a:extLst>
          </p:cNvPr>
          <p:cNvSpPr/>
          <p:nvPr/>
        </p:nvSpPr>
        <p:spPr>
          <a:xfrm>
            <a:off x="172448" y="63866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https://static.coggle.it/diagram/WHeBqDIrJRk-kDDY/t/categories-of-algorithms-non-exhaustive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5FED8-2B95-445D-882C-10AA8600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9" y="3692577"/>
            <a:ext cx="4225823" cy="2492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5BC2A-8431-4F59-9F96-E98688877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61" y="3787542"/>
            <a:ext cx="2781299" cy="2170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62A612-B668-4E52-80E1-2697A53A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859" y="3801681"/>
            <a:ext cx="3034144" cy="1864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7823F-5A8E-4C04-A5CA-8C0D84272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616" y="1940778"/>
            <a:ext cx="2412102" cy="1128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C49CB-D6B6-4501-85FF-BEF9D72B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086" y="1949376"/>
            <a:ext cx="1004376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7409362" y="5350136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334000"/>
            <a:ext cx="2523050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8328334" y="4737929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738626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541692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55193" y="1541692"/>
            <a:ext cx="4141407" cy="580900"/>
            <a:chOff x="6755193" y="1541692"/>
            <a:chExt cx="4141407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9185862" y="406930"/>
              <a:ext cx="212465" cy="320901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752577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952610" y="2170119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12463"/>
          </a:xfrm>
        </p:spPr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E358F-D52E-4A4B-841D-455A53A28830}"/>
              </a:ext>
            </a:extLst>
          </p:cNvPr>
          <p:cNvSpPr/>
          <p:nvPr/>
        </p:nvSpPr>
        <p:spPr>
          <a:xfrm>
            <a:off x="9436608" y="1676400"/>
            <a:ext cx="21336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Model application/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46E75-B402-4DDA-91CB-D37144E162F4}"/>
              </a:ext>
            </a:extLst>
          </p:cNvPr>
          <p:cNvSpPr/>
          <p:nvPr/>
        </p:nvSpPr>
        <p:spPr>
          <a:xfrm>
            <a:off x="7230173" y="1676400"/>
            <a:ext cx="2133600" cy="3429000"/>
          </a:xfrm>
          <a:prstGeom prst="rect">
            <a:avLst/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4: </a:t>
            </a:r>
            <a:r>
              <a:rPr lang="en-US" sz="2000" dirty="0">
                <a:solidFill>
                  <a:schemeClr val="tx1"/>
                </a:solidFill>
              </a:rPr>
              <a:t>Model/algorithm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BAC36-D508-4795-B98D-0DA6E33AB15F}"/>
              </a:ext>
            </a:extLst>
          </p:cNvPr>
          <p:cNvSpPr/>
          <p:nvPr/>
        </p:nvSpPr>
        <p:spPr>
          <a:xfrm>
            <a:off x="5022468" y="1676400"/>
            <a:ext cx="2134871" cy="3429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3:</a:t>
            </a:r>
          </a:p>
          <a:p>
            <a:r>
              <a:rPr lang="en-US" sz="20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08C0E-4459-4452-B708-3C16D2761878}"/>
              </a:ext>
            </a:extLst>
          </p:cNvPr>
          <p:cNvSpPr/>
          <p:nvPr/>
        </p:nvSpPr>
        <p:spPr>
          <a:xfrm>
            <a:off x="2816034" y="1676400"/>
            <a:ext cx="2112221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collection/</a:t>
            </a:r>
          </a:p>
          <a:p>
            <a:r>
              <a:rPr lang="en-US" sz="2000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0387CF-98FE-4A02-BB83-D7A96A028445}"/>
              </a:ext>
            </a:extLst>
          </p:cNvPr>
          <p:cNvSpPr/>
          <p:nvPr/>
        </p:nvSpPr>
        <p:spPr>
          <a:xfrm rot="16200000" flipH="1">
            <a:off x="6381259" y="2779467"/>
            <a:ext cx="152318" cy="1113000"/>
          </a:xfrm>
          <a:prstGeom prst="leftBrace">
            <a:avLst>
              <a:gd name="adj1" fmla="val 5542"/>
              <a:gd name="adj2" fmla="val 50984"/>
            </a:avLst>
          </a:prstGeom>
          <a:ln w="28575">
            <a:solidFill>
              <a:srgbClr val="00763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D447B7F6-1B6F-45C9-AA8F-5E2E6C13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699" y="2996556"/>
            <a:ext cx="1314181" cy="13141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0032D3-36BB-4576-BBBE-5806650A0E30}"/>
              </a:ext>
            </a:extLst>
          </p:cNvPr>
          <p:cNvSpPr txBox="1"/>
          <p:nvPr/>
        </p:nvSpPr>
        <p:spPr>
          <a:xfrm>
            <a:off x="3434158" y="4218965"/>
            <a:ext cx="836823" cy="30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2C4475BC-84D9-4FA8-92C2-5F1869077F3C}"/>
              </a:ext>
            </a:extLst>
          </p:cNvPr>
          <p:cNvSpPr/>
          <p:nvPr/>
        </p:nvSpPr>
        <p:spPr>
          <a:xfrm>
            <a:off x="6123154" y="3072048"/>
            <a:ext cx="781206" cy="197658"/>
          </a:xfrm>
          <a:prstGeom prst="wedgeRoundRectCallout">
            <a:avLst>
              <a:gd name="adj1" fmla="val -13311"/>
              <a:gd name="adj2" fmla="val -17814"/>
              <a:gd name="adj3" fmla="val 16667"/>
            </a:avLst>
          </a:prstGeom>
          <a:solidFill>
            <a:srgbClr val="0076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371560C-B9CC-4AB3-A7A4-DF52C5300199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3971180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4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6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21933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771ABB60-7833-408B-AD40-EE90D23FC49C}"/>
              </a:ext>
            </a:extLst>
          </p:cNvPr>
          <p:cNvSpPr/>
          <p:nvPr/>
        </p:nvSpPr>
        <p:spPr>
          <a:xfrm>
            <a:off x="609600" y="1676400"/>
            <a:ext cx="2133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Identifying problems</a:t>
            </a:r>
          </a:p>
        </p:txBody>
      </p:sp>
      <p:pic>
        <p:nvPicPr>
          <p:cNvPr id="48" name="Graphic 47" descr="Questions">
            <a:extLst>
              <a:ext uri="{FF2B5EF4-FFF2-40B4-BE49-F238E27FC236}">
                <a16:creationId xmlns:a16="http://schemas.microsoft.com/office/drawing/2014/main" id="{188A3D2A-4FEE-45E2-A7A4-DE3462FE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13" y="2879524"/>
            <a:ext cx="1493246" cy="149324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5D172F71-7D4F-4A84-9C02-1C74D2DDA164}"/>
              </a:ext>
            </a:extLst>
          </p:cNvPr>
          <p:cNvSpPr/>
          <p:nvPr/>
        </p:nvSpPr>
        <p:spPr>
          <a:xfrm>
            <a:off x="25918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E7A7369-A399-473A-94A1-2106C0F740FD}"/>
              </a:ext>
            </a:extLst>
          </p:cNvPr>
          <p:cNvSpPr/>
          <p:nvPr/>
        </p:nvSpPr>
        <p:spPr>
          <a:xfrm>
            <a:off x="4725449" y="3043825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4F986B-1F1F-4183-9A8D-A1D497B54CF3}"/>
              </a:ext>
            </a:extLst>
          </p:cNvPr>
          <p:cNvGraphicFramePr>
            <a:graphicFrameLocks noGrp="1"/>
          </p:cNvGraphicFramePr>
          <p:nvPr/>
        </p:nvGraphicFramePr>
        <p:xfrm>
          <a:off x="5187388" y="3408010"/>
          <a:ext cx="1844515" cy="149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03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1790904222"/>
                    </a:ext>
                  </a:extLst>
                </a:gridCol>
                <a:gridCol w="368903">
                  <a:extLst>
                    <a:ext uri="{9D8B030D-6E8A-4147-A177-3AD203B41FA5}">
                      <a16:colId xmlns:a16="http://schemas.microsoft.com/office/drawing/2014/main" val="3486184709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Gene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A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Up-reg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Seq2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1737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57399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2562"/>
                  </a:ext>
                </a:extLst>
              </a:tr>
            </a:tbl>
          </a:graphicData>
        </a:graphic>
      </p:graphicFrame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6BE8E13E-F92A-4210-86E3-C5D795F27756}"/>
              </a:ext>
            </a:extLst>
          </p:cNvPr>
          <p:cNvSpPr/>
          <p:nvPr/>
        </p:nvSpPr>
        <p:spPr>
          <a:xfrm>
            <a:off x="5512970" y="3062040"/>
            <a:ext cx="546844" cy="197658"/>
          </a:xfrm>
          <a:prstGeom prst="wedgeRoundRectCallout">
            <a:avLst>
              <a:gd name="adj1" fmla="val -17907"/>
              <a:gd name="adj2" fmla="val 165666"/>
              <a:gd name="adj3" fmla="val 16667"/>
            </a:avLst>
          </a:prstGeom>
          <a:solidFill>
            <a:srgbClr val="57257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F266462D-0063-4064-B9E9-8C407835C650}"/>
              </a:ext>
            </a:extLst>
          </p:cNvPr>
          <p:cNvSpPr/>
          <p:nvPr/>
        </p:nvSpPr>
        <p:spPr>
          <a:xfrm>
            <a:off x="5142361" y="2819400"/>
            <a:ext cx="781206" cy="197658"/>
          </a:xfrm>
          <a:prstGeom prst="wedgeRoundRectCallout">
            <a:avLst>
              <a:gd name="adj1" fmla="val -24181"/>
              <a:gd name="adj2" fmla="val 303272"/>
              <a:gd name="adj3" fmla="val 1666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37C949F-71D4-4F8C-8FF9-F578CA2B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587136" y="2879524"/>
            <a:ext cx="1422574" cy="1697083"/>
          </a:xfrm>
          <a:prstGeom prst="rect">
            <a:avLst/>
          </a:prstGeom>
        </p:spPr>
      </p:pic>
      <p:sp>
        <p:nvSpPr>
          <p:cNvPr id="71" name="Arrow: Right 70">
            <a:extLst>
              <a:ext uri="{FF2B5EF4-FFF2-40B4-BE49-F238E27FC236}">
                <a16:creationId xmlns:a16="http://schemas.microsoft.com/office/drawing/2014/main" id="{5E4A6D12-FCB6-4F64-B929-C4B0D7AC4B36}"/>
              </a:ext>
            </a:extLst>
          </p:cNvPr>
          <p:cNvSpPr/>
          <p:nvPr/>
        </p:nvSpPr>
        <p:spPr>
          <a:xfrm>
            <a:off x="7094978" y="3084184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D11D031-34A1-4306-B06B-F4E25D7C2390}"/>
              </a:ext>
            </a:extLst>
          </p:cNvPr>
          <p:cNvSpPr/>
          <p:nvPr/>
        </p:nvSpPr>
        <p:spPr>
          <a:xfrm>
            <a:off x="9174788" y="3097461"/>
            <a:ext cx="372798" cy="1029777"/>
          </a:xfrm>
          <a:prstGeom prst="rightArrow">
            <a:avLst>
              <a:gd name="adj1" fmla="val 50000"/>
              <a:gd name="adj2" fmla="val 3753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F665EEC4-39AE-4F8F-ADEA-8113E8678D51}"/>
              </a:ext>
            </a:extLst>
          </p:cNvPr>
          <p:cNvSpPr/>
          <p:nvPr/>
        </p:nvSpPr>
        <p:spPr>
          <a:xfrm rot="5400000">
            <a:off x="10192354" y="3308378"/>
            <a:ext cx="476205" cy="810448"/>
          </a:xfrm>
          <a:prstGeom prst="rightArrow">
            <a:avLst>
              <a:gd name="adj1" fmla="val 50000"/>
              <a:gd name="adj2" fmla="val 23050"/>
            </a:avLst>
          </a:prstGeom>
          <a:solidFill>
            <a:srgbClr val="7D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22D6DEF-9BC4-446E-B93E-A81DDE06FDD4}"/>
              </a:ext>
            </a:extLst>
          </p:cNvPr>
          <p:cNvGraphicFramePr>
            <a:graphicFrameLocks noGrp="1"/>
          </p:cNvGraphicFramePr>
          <p:nvPr/>
        </p:nvGraphicFramePr>
        <p:xfrm>
          <a:off x="9803785" y="2679063"/>
          <a:ext cx="1229652" cy="932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452">
                  <a:extLst>
                    <a:ext uri="{9D8B030D-6E8A-4147-A177-3AD203B41FA5}">
                      <a16:colId xmlns:a16="http://schemas.microsoft.com/office/drawing/2014/main" val="2332365447"/>
                    </a:ext>
                  </a:extLst>
                </a:gridCol>
                <a:gridCol w="416362">
                  <a:extLst>
                    <a:ext uri="{9D8B030D-6E8A-4147-A177-3AD203B41FA5}">
                      <a16:colId xmlns:a16="http://schemas.microsoft.com/office/drawing/2014/main" val="1315893321"/>
                    </a:ext>
                  </a:extLst>
                </a:gridCol>
                <a:gridCol w="292838">
                  <a:extLst>
                    <a:ext uri="{9D8B030D-6E8A-4147-A177-3AD203B41FA5}">
                      <a16:colId xmlns:a16="http://schemas.microsoft.com/office/drawing/2014/main" val="327189137"/>
                    </a:ext>
                  </a:extLst>
                </a:gridCol>
              </a:tblGrid>
              <a:tr h="14086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New data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7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1265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X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700801"/>
                  </a:ext>
                </a:extLst>
              </a:tr>
              <a:tr h="219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0" marR="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8362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0EAF0ED8-5430-43BD-96EA-D08700FA8A43}"/>
              </a:ext>
            </a:extLst>
          </p:cNvPr>
          <p:cNvSpPr/>
          <p:nvPr/>
        </p:nvSpPr>
        <p:spPr>
          <a:xfrm>
            <a:off x="609600" y="5200112"/>
            <a:ext cx="2133600" cy="102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questions would you like to ask?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E3B36-AC20-48DE-B001-0B2194C22E22}"/>
              </a:ext>
            </a:extLst>
          </p:cNvPr>
          <p:cNvSpPr/>
          <p:nvPr/>
        </p:nvSpPr>
        <p:spPr>
          <a:xfrm>
            <a:off x="2816034" y="5200112"/>
            <a:ext cx="2133600" cy="102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data should you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E99DAA-A836-4403-A156-9C6393F812AA}"/>
              </a:ext>
            </a:extLst>
          </p:cNvPr>
          <p:cNvSpPr/>
          <p:nvPr/>
        </p:nvSpPr>
        <p:spPr>
          <a:xfrm>
            <a:off x="5017330" y="5210745"/>
            <a:ext cx="2133600" cy="1029777"/>
          </a:xfrm>
          <a:prstGeom prst="rect">
            <a:avLst/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features should be used?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88D03B-C336-46BB-A0BF-521EEE9315D3}"/>
              </a:ext>
            </a:extLst>
          </p:cNvPr>
          <p:cNvSpPr/>
          <p:nvPr/>
        </p:nvSpPr>
        <p:spPr>
          <a:xfrm>
            <a:off x="7242401" y="5210745"/>
            <a:ext cx="2133600" cy="1029777"/>
          </a:xfrm>
          <a:prstGeom prst="rect">
            <a:avLst/>
          </a:prstGeom>
          <a:solidFill>
            <a:srgbClr val="FFB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algorithms and parameters to use?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33A86-5C7E-4424-B066-12D2888ED1BF}"/>
              </a:ext>
            </a:extLst>
          </p:cNvPr>
          <p:cNvSpPr/>
          <p:nvPr/>
        </p:nvSpPr>
        <p:spPr>
          <a:xfrm>
            <a:off x="9436608" y="5219605"/>
            <a:ext cx="2133600" cy="1029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How should we interpret the results?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38" grpId="0"/>
      <p:bldP spid="39" grpId="0" animBg="1"/>
      <p:bldP spid="47" grpId="0" animBg="1"/>
      <p:bldP spid="49" grpId="0" animBg="1"/>
      <p:bldP spid="57" grpId="0" animBg="1"/>
      <p:bldP spid="59" grpId="0" animBg="1"/>
      <p:bldP spid="60" grpId="0" animBg="1"/>
      <p:bldP spid="71" grpId="0" animBg="1"/>
      <p:bldP spid="72" grpId="0" animBg="1"/>
      <p:bldP spid="73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21A8-35D3-4EEB-8557-E427E41FD9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9DE06-963A-44CC-8FBE-674BEF794BF2}"/>
              </a:ext>
            </a:extLst>
          </p:cNvPr>
          <p:cNvGraphicFramePr>
            <a:graphicFrameLocks noGrp="1"/>
          </p:cNvGraphicFramePr>
          <p:nvPr/>
        </p:nvGraphicFramePr>
        <p:xfrm>
          <a:off x="1289462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52871" y="1733773"/>
            <a:ext cx="1947138" cy="580900"/>
            <a:chOff x="952871" y="1733773"/>
            <a:chExt cx="1947138" cy="58090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C33BEB8-F943-4020-A4F0-3E546C7B1655}"/>
                </a:ext>
              </a:extLst>
            </p:cNvPr>
            <p:cNvSpPr/>
            <p:nvPr/>
          </p:nvSpPr>
          <p:spPr>
            <a:xfrm rot="16200000">
              <a:off x="2284000" y="1852550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B1C332-FBFF-4C18-8B15-DAF8282D6DB5}"/>
                </a:ext>
              </a:extLst>
            </p:cNvPr>
            <p:cNvSpPr txBox="1"/>
            <p:nvPr/>
          </p:nvSpPr>
          <p:spPr>
            <a:xfrm>
              <a:off x="2035670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091100C-2D8F-4420-AC31-181DB45D0D74}"/>
                </a:ext>
              </a:extLst>
            </p:cNvPr>
            <p:cNvSpPr/>
            <p:nvPr/>
          </p:nvSpPr>
          <p:spPr>
            <a:xfrm rot="16200000">
              <a:off x="1542411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0CF6BB-2665-4AD2-A56B-8E457C10B682}"/>
                </a:ext>
              </a:extLst>
            </p:cNvPr>
            <p:cNvSpPr txBox="1"/>
            <p:nvPr/>
          </p:nvSpPr>
          <p:spPr>
            <a:xfrm>
              <a:off x="952871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D1BD1B8-018B-46D7-822C-892E13F7D462}"/>
              </a:ext>
            </a:extLst>
          </p:cNvPr>
          <p:cNvGraphicFramePr>
            <a:graphicFrameLocks noGrp="1"/>
          </p:cNvGraphicFramePr>
          <p:nvPr/>
        </p:nvGraphicFramePr>
        <p:xfrm>
          <a:off x="6790269" y="2362200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3678" y="1733773"/>
            <a:ext cx="2673312" cy="580900"/>
            <a:chOff x="6453678" y="1733773"/>
            <a:chExt cx="2673312" cy="58090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79190E8-B872-40BB-BF21-131ED3AAAD2A}"/>
                </a:ext>
              </a:extLst>
            </p:cNvPr>
            <p:cNvSpPr/>
            <p:nvPr/>
          </p:nvSpPr>
          <p:spPr>
            <a:xfrm rot="16200000">
              <a:off x="8590385" y="1773145"/>
              <a:ext cx="228600" cy="844609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57673-104B-401C-A388-032ACA13FFA4}"/>
                </a:ext>
              </a:extLst>
            </p:cNvPr>
            <p:cNvSpPr txBox="1"/>
            <p:nvPr/>
          </p:nvSpPr>
          <p:spPr>
            <a:xfrm>
              <a:off x="8262651" y="173377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B4637D0-0280-4D0E-9733-1C24CCA454D1}"/>
                </a:ext>
              </a:extLst>
            </p:cNvPr>
            <p:cNvSpPr/>
            <p:nvPr/>
          </p:nvSpPr>
          <p:spPr>
            <a:xfrm rot="16200000">
              <a:off x="7043218" y="1857473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80BC8-CEEF-4EEF-B288-AED78E106CD0}"/>
                </a:ext>
              </a:extLst>
            </p:cNvPr>
            <p:cNvSpPr txBox="1"/>
            <p:nvPr/>
          </p:nvSpPr>
          <p:spPr>
            <a:xfrm>
              <a:off x="6453678" y="1733773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7526875" y="5191549"/>
            <a:ext cx="2304945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how to predict expression level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B809800D-9813-4660-97F8-6BA7C136B1C9}"/>
              </a:ext>
            </a:extLst>
          </p:cNvPr>
          <p:cNvSpPr/>
          <p:nvPr/>
        </p:nvSpPr>
        <p:spPr>
          <a:xfrm>
            <a:off x="1868734" y="5191549"/>
            <a:ext cx="2375086" cy="132427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if a gene belong to PWY A</a:t>
            </a:r>
          </a:p>
        </p:txBody>
      </p:sp>
    </p:spTree>
    <p:extLst>
      <p:ext uri="{BB962C8B-B14F-4D97-AF65-F5344CB8AC3E}">
        <p14:creationId xmlns:p14="http://schemas.microsoft.com/office/powerpoint/2010/main" val="10212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4: Model/algorithm selection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617311" y="2547124"/>
            <a:ext cx="5673679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6133915" y="2530250"/>
            <a:ext cx="3157076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4012" y="990600"/>
            <a:ext cx="2495202" cy="1929440"/>
            <a:chOff x="3174012" y="990600"/>
            <a:chExt cx="2495202" cy="192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4469298" y="16086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3174012" y="18861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497084" y="19139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3197124" y="990600"/>
              <a:ext cx="12490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6770" y="1651597"/>
            <a:ext cx="2229020" cy="1311363"/>
            <a:chOff x="1056770" y="16515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2085874" y="16515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1056770" y="19011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1321734" y="20658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56770" y="3429000"/>
            <a:ext cx="2232085" cy="1311363"/>
            <a:chOff x="1056770" y="34290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1056770" y="36436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1321733" y="38946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2088939" y="34290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00085" y="1579829"/>
            <a:ext cx="1951290" cy="1311363"/>
            <a:chOff x="7800085" y="1579829"/>
            <a:chExt cx="1951290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800085" y="1852631"/>
              <a:ext cx="803322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551459" y="15798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69213" y="1254776"/>
            <a:ext cx="2478795" cy="1656787"/>
            <a:chOff x="5669213" y="12547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669213" y="18525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992286" y="18803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692327" y="12547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948092" y="16002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0" name="Rounded Rectangle 47">
            <a:extLst>
              <a:ext uri="{FF2B5EF4-FFF2-40B4-BE49-F238E27FC236}">
                <a16:creationId xmlns:a16="http://schemas.microsoft.com/office/drawing/2014/main" id="{30EFB2A8-512C-4B33-A3A4-BFEEBA9D85F4}"/>
              </a:ext>
            </a:extLst>
          </p:cNvPr>
          <p:cNvSpPr/>
          <p:nvPr/>
        </p:nvSpPr>
        <p:spPr>
          <a:xfrm>
            <a:off x="3378380" y="3810000"/>
            <a:ext cx="8772028" cy="2819400"/>
          </a:xfrm>
          <a:prstGeom prst="roundRect">
            <a:avLst>
              <a:gd name="adj" fmla="val 1142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98F6FFA8-A4F8-4EAE-B099-FC4DD7261BDB}"/>
              </a:ext>
            </a:extLst>
          </p:cNvPr>
          <p:cNvSpPr/>
          <p:nvPr/>
        </p:nvSpPr>
        <p:spPr>
          <a:xfrm>
            <a:off x="6553200" y="3882226"/>
            <a:ext cx="1609396" cy="1089797"/>
          </a:xfrm>
          <a:prstGeom prst="wedgeRoundRectCallout">
            <a:avLst>
              <a:gd name="adj1" fmla="val 81244"/>
              <a:gd name="adj2" fmla="val -1451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13CEB7D-EF16-4BFF-BE18-B529C895E80E}"/>
              </a:ext>
            </a:extLst>
          </p:cNvPr>
          <p:cNvGraphicFramePr>
            <a:graphicFrameLocks noGrp="1"/>
          </p:cNvGraphicFramePr>
          <p:nvPr/>
        </p:nvGraphicFramePr>
        <p:xfrm>
          <a:off x="9028210" y="4227147"/>
          <a:ext cx="2976630" cy="225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5069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34B3508-B638-4C8D-AFAA-C7E89C56F9C8}"/>
              </a:ext>
            </a:extLst>
          </p:cNvPr>
          <p:cNvGraphicFramePr>
            <a:graphicFrameLocks noGrp="1"/>
          </p:cNvGraphicFramePr>
          <p:nvPr/>
        </p:nvGraphicFramePr>
        <p:xfrm>
          <a:off x="5239923" y="4193848"/>
          <a:ext cx="2976630" cy="2250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326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59532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45069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450693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4506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45069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4475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9E7CBA-7CFB-494B-8751-3198161C41C2}"/>
              </a:ext>
            </a:extLst>
          </p:cNvPr>
          <p:cNvSpPr/>
          <p:nvPr/>
        </p:nvSpPr>
        <p:spPr>
          <a:xfrm>
            <a:off x="3505200" y="4204244"/>
            <a:ext cx="1624652" cy="9773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Task: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Predict genes in pathway A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801F265-3106-4272-907E-97DE319765DF}"/>
              </a:ext>
            </a:extLst>
          </p:cNvPr>
          <p:cNvSpPr/>
          <p:nvPr/>
        </p:nvSpPr>
        <p:spPr>
          <a:xfrm>
            <a:off x="3505200" y="5319024"/>
            <a:ext cx="1624652" cy="9773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600" dirty="0"/>
              <a:t>Knowing (truth):</a:t>
            </a:r>
          </a:p>
          <a:p>
            <a:pPr algn="ctr"/>
            <a:r>
              <a:rPr lang="en-US" sz="1600" dirty="0"/>
              <a:t>50 genes in A</a:t>
            </a:r>
          </a:p>
          <a:p>
            <a:pPr algn="ctr"/>
            <a:r>
              <a:rPr lang="en-US" sz="1600" dirty="0"/>
              <a:t>50 genes not in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604144" y="25146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848600" y="4273371"/>
            <a:ext cx="990600" cy="811308"/>
            <a:chOff x="7924953" y="4273371"/>
            <a:chExt cx="990600" cy="811308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A131B5A-CA33-48E4-8DAC-493A1A468295}"/>
                </a:ext>
              </a:extLst>
            </p:cNvPr>
            <p:cNvSpPr/>
            <p:nvPr/>
          </p:nvSpPr>
          <p:spPr>
            <a:xfrm>
              <a:off x="7924953" y="4273371"/>
              <a:ext cx="294293" cy="810448"/>
            </a:xfrm>
            <a:prstGeom prst="rightArrow">
              <a:avLst>
                <a:gd name="adj1" fmla="val 50000"/>
                <a:gd name="adj2" fmla="val 4703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305953" y="427337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Arrow: Right 60">
              <a:extLst>
                <a:ext uri="{FF2B5EF4-FFF2-40B4-BE49-F238E27FC236}">
                  <a16:creationId xmlns:a16="http://schemas.microsoft.com/office/drawing/2014/main" id="{76ED54F9-4B26-4151-B05A-41E2F4731E7E}"/>
                </a:ext>
              </a:extLst>
            </p:cNvPr>
            <p:cNvSpPr/>
            <p:nvPr/>
          </p:nvSpPr>
          <p:spPr>
            <a:xfrm>
              <a:off x="8651710" y="4274231"/>
              <a:ext cx="263843" cy="810448"/>
            </a:xfrm>
            <a:prstGeom prst="rightArrow">
              <a:avLst>
                <a:gd name="adj1" fmla="val 50000"/>
                <a:gd name="adj2" fmla="val 41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6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50" grpId="0" animBg="1"/>
      <p:bldP spid="52" grpId="0" animBg="1"/>
      <p:bldP spid="64" grpId="0" animBg="1"/>
      <p:bldP spid="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i="1" u="sng" dirty="0"/>
              <a:t>independent testing set</a:t>
            </a: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4b: Model evaluation</a:t>
            </a:r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9258263" y="49055"/>
            <a:ext cx="2914884" cy="2006573"/>
          </a:xfrm>
          <a:prstGeom prst="wedgeRoundRectCallout">
            <a:avLst>
              <a:gd name="adj1" fmla="val -44784"/>
              <a:gd name="adj2" fmla="val 7100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80899" y="1593949"/>
            <a:ext cx="2495202" cy="1630891"/>
            <a:chOff x="2680899" y="1593949"/>
            <a:chExt cx="2495202" cy="163089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AD9BBD-AEF2-42A8-B85E-B9B62446B0CB}"/>
                </a:ext>
              </a:extLst>
            </p:cNvPr>
            <p:cNvSpPr/>
            <p:nvPr/>
          </p:nvSpPr>
          <p:spPr>
            <a:xfrm>
              <a:off x="3976185" y="191347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5761ACCF-AF50-4074-AB3D-135F6F1CBA60}"/>
                </a:ext>
              </a:extLst>
            </p:cNvPr>
            <p:cNvSpPr/>
            <p:nvPr/>
          </p:nvSpPr>
          <p:spPr>
            <a:xfrm>
              <a:off x="2680899" y="2190922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FEB577-2264-4AAB-8F98-B97EB51C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003971" y="2218730"/>
              <a:ext cx="632734" cy="75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35CA9E-1686-4870-9000-819B4BB4D10D}"/>
                </a:ext>
              </a:extLst>
            </p:cNvPr>
            <p:cNvSpPr txBox="1"/>
            <p:nvPr/>
          </p:nvSpPr>
          <p:spPr>
            <a:xfrm>
              <a:off x="2780955" y="1593949"/>
              <a:ext cx="1095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</a:t>
              </a:r>
            </a:p>
            <a:p>
              <a:pPr algn="ctr"/>
              <a:r>
                <a:rPr lang="en-US" dirty="0"/>
                <a:t>selection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3657" y="1956397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0899" y="3738362"/>
            <a:ext cx="2495202" cy="1311363"/>
            <a:chOff x="2680899" y="3738362"/>
            <a:chExt cx="2495202" cy="13113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50FB651-11A3-4259-A376-454624BA26DF}"/>
                </a:ext>
              </a:extLst>
            </p:cNvPr>
            <p:cNvSpPr/>
            <p:nvPr/>
          </p:nvSpPr>
          <p:spPr>
            <a:xfrm>
              <a:off x="3976185" y="3738362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Selected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3F865B0-379E-4A4B-9EBF-748616908980}"/>
                </a:ext>
              </a:extLst>
            </p:cNvPr>
            <p:cNvSpPr/>
            <p:nvPr/>
          </p:nvSpPr>
          <p:spPr>
            <a:xfrm>
              <a:off x="2680899" y="4015807"/>
              <a:ext cx="129528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3657" y="3733800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instances</a:t>
              </a:r>
            </a:p>
            <a:p>
              <a:pPr algn="ctr"/>
              <a:r>
                <a:rPr lang="en-US" sz="1600" b="1" i="1" u="sng" dirty="0"/>
                <a:t>all</a:t>
              </a:r>
              <a:r>
                <a:rPr lang="en-US" sz="1600" dirty="0"/>
                <a:t> features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54DD9C3-63EF-4C2D-9587-800B14B80565}"/>
              </a:ext>
            </a:extLst>
          </p:cNvPr>
          <p:cNvGraphicFramePr>
            <a:graphicFrameLocks noGrp="1"/>
          </p:cNvGraphicFramePr>
          <p:nvPr/>
        </p:nvGraphicFramePr>
        <p:xfrm>
          <a:off x="9492241" y="228600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marL="0" marR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176100" y="1559576"/>
            <a:ext cx="2478795" cy="1656787"/>
            <a:chOff x="5176100" y="1559576"/>
            <a:chExt cx="2478795" cy="165678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5176100" y="2157311"/>
              <a:ext cx="1338341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499173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99214" y="1559576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ML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54979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32" name="Speech Bubble: Rectangle with Corners Rounded 58">
            <a:extLst>
              <a:ext uri="{FF2B5EF4-FFF2-40B4-BE49-F238E27FC236}">
                <a16:creationId xmlns:a16="http://schemas.microsoft.com/office/drawing/2014/main" id="{7CC9987F-CF44-4115-97A3-2544295855DE}"/>
              </a:ext>
            </a:extLst>
          </p:cNvPr>
          <p:cNvSpPr/>
          <p:nvPr/>
        </p:nvSpPr>
        <p:spPr>
          <a:xfrm>
            <a:off x="5905547" y="4730135"/>
            <a:ext cx="2831875" cy="2006573"/>
          </a:xfrm>
          <a:prstGeom prst="wedgeRoundRectCallout">
            <a:avLst>
              <a:gd name="adj1" fmla="val -76240"/>
              <a:gd name="adj2" fmla="val 580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92AE877-F513-468F-B75E-C2FC5F957F5B}"/>
              </a:ext>
            </a:extLst>
          </p:cNvPr>
          <p:cNvGraphicFramePr>
            <a:graphicFrameLocks noGrp="1"/>
          </p:cNvGraphicFramePr>
          <p:nvPr/>
        </p:nvGraphicFramePr>
        <p:xfrm>
          <a:off x="6127565" y="4895221"/>
          <a:ext cx="243220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441">
                  <a:extLst>
                    <a:ext uri="{9D8B030D-6E8A-4147-A177-3AD203B41FA5}">
                      <a16:colId xmlns:a16="http://schemas.microsoft.com/office/drawing/2014/main" val="2748928494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019460597"/>
                    </a:ext>
                  </a:extLst>
                </a:gridCol>
                <a:gridCol w="486441">
                  <a:extLst>
                    <a:ext uri="{9D8B030D-6E8A-4147-A177-3AD203B41FA5}">
                      <a16:colId xmlns:a16="http://schemas.microsoft.com/office/drawing/2014/main" val="3495707344"/>
                    </a:ext>
                  </a:extLst>
                </a:gridCol>
                <a:gridCol w="494726">
                  <a:extLst>
                    <a:ext uri="{9D8B030D-6E8A-4147-A177-3AD203B41FA5}">
                      <a16:colId xmlns:a16="http://schemas.microsoft.com/office/drawing/2014/main" val="2912475356"/>
                    </a:ext>
                  </a:extLst>
                </a:gridCol>
                <a:gridCol w="478156">
                  <a:extLst>
                    <a:ext uri="{9D8B030D-6E8A-4147-A177-3AD203B41FA5}">
                      <a16:colId xmlns:a16="http://schemas.microsoft.com/office/drawing/2014/main" val="3947805127"/>
                    </a:ext>
                  </a:extLst>
                </a:gridCol>
              </a:tblGrid>
              <a:tr h="3069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Pathway A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39856"/>
                  </a:ext>
                </a:extLst>
              </a:tr>
              <a:tr h="306920">
                <a:tc gridSpan="2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20002"/>
                  </a:ext>
                </a:extLst>
              </a:tr>
              <a:tr h="3069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67%</a:t>
                      </a:r>
                    </a:p>
                  </a:txBody>
                  <a:tcPr marL="0" marR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41759"/>
                  </a:ext>
                </a:extLst>
              </a:tr>
              <a:tr h="3069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 not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</a:t>
                      </a:r>
                    </a:p>
                  </a:txBody>
                  <a:tcPr marL="0" marR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69%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22757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70%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66%</a:t>
                      </a:r>
                    </a:p>
                  </a:txBody>
                  <a:tcPr marL="0" marR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02675"/>
                  </a:ext>
                </a:extLst>
              </a:tr>
            </a:tbl>
          </a:graphicData>
        </a:graphic>
      </p:graphicFrame>
      <p:sp>
        <p:nvSpPr>
          <p:cNvPr id="39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0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6356" y="1884629"/>
            <a:ext cx="1631906" cy="1311363"/>
            <a:chOff x="7626356" y="1884629"/>
            <a:chExt cx="1631906" cy="1311363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653CF3F-B56C-44B2-AC85-A7C567E1B440}"/>
                </a:ext>
              </a:extLst>
            </p:cNvPr>
            <p:cNvSpPr/>
            <p:nvPr/>
          </p:nvSpPr>
          <p:spPr>
            <a:xfrm>
              <a:off x="7626356" y="2157431"/>
              <a:ext cx="441734" cy="810448"/>
            </a:xfrm>
            <a:prstGeom prst="rightArrow">
              <a:avLst>
                <a:gd name="adj1" fmla="val 50000"/>
                <a:gd name="adj2" fmla="val 2798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FD2A507-557D-4E8F-935C-1D5CFF20BA8B}"/>
                </a:ext>
              </a:extLst>
            </p:cNvPr>
            <p:cNvSpPr/>
            <p:nvPr/>
          </p:nvSpPr>
          <p:spPr>
            <a:xfrm>
              <a:off x="8058346" y="1884629"/>
              <a:ext cx="1199916" cy="131136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dirty="0"/>
                <a:t>Based on</a:t>
              </a:r>
            </a:p>
            <a:p>
              <a:pPr algn="ctr"/>
              <a:r>
                <a:rPr lang="en-US" sz="1600" b="1" i="1" u="sng" dirty="0"/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0374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9" grpId="0" animBg="1"/>
      <p:bldP spid="20" grpId="0" animBg="1"/>
      <p:bldP spid="21" grpId="0" animBg="1"/>
      <p:bldP spid="48" grpId="0" animBg="1"/>
      <p:bldP spid="49" grpId="0" animBg="1"/>
      <p:bldP spid="32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Why ML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rot="5400000">
            <a:off x="10351264" y="3519329"/>
            <a:ext cx="1185828" cy="1013230"/>
          </a:xfrm>
          <a:prstGeom prst="bentArrow">
            <a:avLst>
              <a:gd name="adj1" fmla="val 36118"/>
              <a:gd name="adj2" fmla="val 44512"/>
              <a:gd name="adj3" fmla="val 36987"/>
              <a:gd name="adj4" fmla="val 3463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Application on new instances </a:t>
            </a:r>
            <a:endParaRPr lang="en-US" i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 application/interpretation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9E1F96C3-8494-4FCE-B1C9-7711750A5D9C}"/>
              </a:ext>
            </a:extLst>
          </p:cNvPr>
          <p:cNvSpPr/>
          <p:nvPr/>
        </p:nvSpPr>
        <p:spPr>
          <a:xfrm rot="10800000">
            <a:off x="3124198" y="2851924"/>
            <a:ext cx="5698465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319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AD46E93B-6BFC-44FA-9945-5E15712926D6}"/>
              </a:ext>
            </a:extLst>
          </p:cNvPr>
          <p:cNvSpPr/>
          <p:nvPr/>
        </p:nvSpPr>
        <p:spPr>
          <a:xfrm rot="10800000">
            <a:off x="5640802" y="2835050"/>
            <a:ext cx="3181862" cy="754831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66198"/>
              <a:gd name="adj5" fmla="val 857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4AD9BBD-AEF2-42A8-B85E-B9B62446B0CB}"/>
              </a:ext>
            </a:extLst>
          </p:cNvPr>
          <p:cNvSpPr/>
          <p:nvPr/>
        </p:nvSpPr>
        <p:spPr>
          <a:xfrm>
            <a:off x="3976185" y="191347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761ACCF-AF50-4074-AB3D-135F6F1CBA60}"/>
              </a:ext>
            </a:extLst>
          </p:cNvPr>
          <p:cNvSpPr/>
          <p:nvPr/>
        </p:nvSpPr>
        <p:spPr>
          <a:xfrm>
            <a:off x="2680899" y="2190922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FEB577-2264-4AAB-8F98-B97EB51C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003971" y="2218730"/>
            <a:ext cx="632734" cy="754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5CA9E-1686-4870-9000-819B4BB4D10D}"/>
              </a:ext>
            </a:extLst>
          </p:cNvPr>
          <p:cNvSpPr txBox="1"/>
          <p:nvPr/>
        </p:nvSpPr>
        <p:spPr>
          <a:xfrm>
            <a:off x="2780955" y="159394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selection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7B614B-9947-48D3-951B-B157FA6C3B3E}"/>
              </a:ext>
            </a:extLst>
          </p:cNvPr>
          <p:cNvSpPr/>
          <p:nvPr/>
        </p:nvSpPr>
        <p:spPr>
          <a:xfrm>
            <a:off x="5176100" y="2157311"/>
            <a:ext cx="1338341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48F730-6D1E-4F03-9F86-36101BCD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99173" y="2185119"/>
            <a:ext cx="632734" cy="754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11034-0536-411E-B6CA-8543D693EB29}"/>
              </a:ext>
            </a:extLst>
          </p:cNvPr>
          <p:cNvSpPr txBox="1"/>
          <p:nvPr/>
        </p:nvSpPr>
        <p:spPr>
          <a:xfrm>
            <a:off x="5199214" y="1559576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algorithms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4C01394-443D-4EFF-B235-F5F53AE462D8}"/>
              </a:ext>
            </a:extLst>
          </p:cNvPr>
          <p:cNvSpPr/>
          <p:nvPr/>
        </p:nvSpPr>
        <p:spPr>
          <a:xfrm>
            <a:off x="1592761" y="1956397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D671597-1113-4063-8054-20C190FF8768}"/>
              </a:ext>
            </a:extLst>
          </p:cNvPr>
          <p:cNvSpPr/>
          <p:nvPr/>
        </p:nvSpPr>
        <p:spPr>
          <a:xfrm>
            <a:off x="563657" y="2205907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D3D8A5C-62B2-4CF6-B9CB-0D584C745673}"/>
              </a:ext>
            </a:extLst>
          </p:cNvPr>
          <p:cNvSpPr/>
          <p:nvPr/>
        </p:nvSpPr>
        <p:spPr>
          <a:xfrm flipV="1">
            <a:off x="563657" y="3948422"/>
            <a:ext cx="1027052" cy="817971"/>
          </a:xfrm>
          <a:prstGeom prst="bentArrow">
            <a:avLst>
              <a:gd name="adj1" fmla="val 43439"/>
              <a:gd name="adj2" fmla="val 43495"/>
              <a:gd name="adj3" fmla="val 10048"/>
              <a:gd name="adj4" fmla="val 62189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11031" y="2819400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730D62-2359-4BE8-9DD0-0CC1C6821B25}"/>
              </a:ext>
            </a:extLst>
          </p:cNvPr>
          <p:cNvSpPr txBox="1"/>
          <p:nvPr/>
        </p:nvSpPr>
        <p:spPr>
          <a:xfrm>
            <a:off x="828621" y="2370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90%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328261-A2A8-444C-9298-897224C08B58}"/>
              </a:ext>
            </a:extLst>
          </p:cNvPr>
          <p:cNvSpPr txBox="1"/>
          <p:nvPr/>
        </p:nvSpPr>
        <p:spPr>
          <a:xfrm>
            <a:off x="828620" y="4199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0FB651-11A3-4259-A376-454624BA26DF}"/>
              </a:ext>
            </a:extLst>
          </p:cNvPr>
          <p:cNvSpPr/>
          <p:nvPr/>
        </p:nvSpPr>
        <p:spPr>
          <a:xfrm>
            <a:off x="3976185" y="3738362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training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Selected</a:t>
            </a:r>
          </a:p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3F865B0-379E-4A4B-9EBF-748616908980}"/>
              </a:ext>
            </a:extLst>
          </p:cNvPr>
          <p:cNvSpPr/>
          <p:nvPr/>
        </p:nvSpPr>
        <p:spPr>
          <a:xfrm>
            <a:off x="2680899" y="4015807"/>
            <a:ext cx="1295286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4DD0C0-6AB9-4E27-B877-9001FD5A7EC3}"/>
              </a:ext>
            </a:extLst>
          </p:cNvPr>
          <p:cNvSpPr/>
          <p:nvPr/>
        </p:nvSpPr>
        <p:spPr>
          <a:xfrm>
            <a:off x="1595826" y="3733800"/>
            <a:ext cx="1199916" cy="13113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 rot="5400000">
            <a:off x="4412786" y="4803297"/>
            <a:ext cx="326714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3984726" y="5394237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>
                <a:solidFill>
                  <a:srgbClr val="FFFF00"/>
                </a:solidFill>
              </a:rPr>
              <a:t>testing</a:t>
            </a:r>
          </a:p>
          <a:p>
            <a:pPr algn="ctr"/>
            <a:r>
              <a:rPr lang="en-US" sz="1600" dirty="0"/>
              <a:t>instances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>
            <a:off x="7306972" y="2157431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6454979" y="1905000"/>
            <a:ext cx="1199916" cy="13113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model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1EF330B-5C36-4F7B-9F10-603608DCFDB1}"/>
              </a:ext>
            </a:extLst>
          </p:cNvPr>
          <p:cNvGraphicFramePr>
            <a:graphicFrameLocks noGrp="1"/>
          </p:cNvGraphicFramePr>
          <p:nvPr/>
        </p:nvGraphicFramePr>
        <p:xfrm>
          <a:off x="8658304" y="4648200"/>
          <a:ext cx="3168609" cy="2118247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Control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shoot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transcript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Herbivory</a:t>
                      </a:r>
                    </a:p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root transcript level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A8C1D61-5DB7-4030-9E32-95CC87C1EC0B}"/>
              </a:ext>
            </a:extLst>
          </p:cNvPr>
          <p:cNvGraphicFramePr>
            <a:graphicFrameLocks noGrp="1"/>
          </p:cNvGraphicFramePr>
          <p:nvPr/>
        </p:nvGraphicFramePr>
        <p:xfrm>
          <a:off x="9392406" y="5562034"/>
          <a:ext cx="738503" cy="1194816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D07ABEE-0C40-46D9-A6F5-CB7E2F50F728}"/>
              </a:ext>
            </a:extLst>
          </p:cNvPr>
          <p:cNvSpPr txBox="1"/>
          <p:nvPr/>
        </p:nvSpPr>
        <p:spPr>
          <a:xfrm>
            <a:off x="7888069" y="5830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4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H="1" flipV="1">
            <a:off x="5182806" y="3158460"/>
            <a:ext cx="5061366" cy="1642140"/>
          </a:xfrm>
          <a:prstGeom prst="bentArrow">
            <a:avLst>
              <a:gd name="adj1" fmla="val 17261"/>
              <a:gd name="adj2" fmla="val 24308"/>
              <a:gd name="adj3" fmla="val 10048"/>
              <a:gd name="adj4" fmla="val 3463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337CB901-9980-4E55-9028-CAEAD0F516C2}"/>
              </a:ext>
            </a:extLst>
          </p:cNvPr>
          <p:cNvSpPr/>
          <p:nvPr/>
        </p:nvSpPr>
        <p:spPr>
          <a:xfrm>
            <a:off x="9518262" y="2851923"/>
            <a:ext cx="1199916" cy="13113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FINAL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43" name="Arrow: Right 37">
            <a:extLst>
              <a:ext uri="{FF2B5EF4-FFF2-40B4-BE49-F238E27FC236}">
                <a16:creationId xmlns:a16="http://schemas.microsoft.com/office/drawing/2014/main" id="{3653CF3F-B56C-44B2-AC85-A7C567E1B440}"/>
              </a:ext>
            </a:extLst>
          </p:cNvPr>
          <p:cNvSpPr/>
          <p:nvPr/>
        </p:nvSpPr>
        <p:spPr>
          <a:xfrm rot="1800000">
            <a:off x="8985129" y="2446699"/>
            <a:ext cx="803322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D2A507-557D-4E8F-935C-1D5CFF20BA8B}"/>
              </a:ext>
            </a:extLst>
          </p:cNvPr>
          <p:cNvSpPr/>
          <p:nvPr/>
        </p:nvSpPr>
        <p:spPr>
          <a:xfrm>
            <a:off x="8058346" y="1884629"/>
            <a:ext cx="1199916" cy="131136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Model</a:t>
            </a:r>
          </a:p>
          <a:p>
            <a:pPr algn="ctr"/>
            <a:r>
              <a:rPr lang="en-US" sz="1600" dirty="0"/>
              <a:t>Performance</a:t>
            </a:r>
          </a:p>
          <a:p>
            <a:pPr algn="ctr"/>
            <a:r>
              <a:rPr lang="en-US" sz="1600" dirty="0"/>
              <a:t>Based on</a:t>
            </a:r>
          </a:p>
          <a:p>
            <a:pPr algn="ctr"/>
            <a:r>
              <a:rPr lang="en-US" sz="1600" b="1" i="1" u="sng" dirty="0"/>
              <a:t>training</a:t>
            </a:r>
          </a:p>
          <a:p>
            <a:pPr algn="ctr"/>
            <a:r>
              <a:rPr lang="en-US" sz="1600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3980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A2C6B-D97A-4DEB-B3B3-A037C11F5B30}"/>
              </a:ext>
            </a:extLst>
          </p:cNvPr>
          <p:cNvSpPr/>
          <p:nvPr/>
        </p:nvSpPr>
        <p:spPr>
          <a:xfrm>
            <a:off x="6774362" y="5484844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some unspecified patterns from the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A67725-0391-468D-BE3B-60580A118F13}"/>
              </a:ext>
            </a:extLst>
          </p:cNvPr>
          <p:cNvSpPr/>
          <p:nvPr/>
        </p:nvSpPr>
        <p:spPr>
          <a:xfrm>
            <a:off x="2054570" y="5468708"/>
            <a:ext cx="2523050" cy="107169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Task:</a:t>
            </a:r>
            <a:r>
              <a:rPr lang="en-US" sz="2000" dirty="0">
                <a:solidFill>
                  <a:schemeClr val="tx1"/>
                </a:solidFill>
              </a:rPr>
              <a:t> Learn which gene may belong to pathway A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626259-A324-4688-9BFA-D19C69A2A1E2}"/>
              </a:ext>
            </a:extLst>
          </p:cNvPr>
          <p:cNvSpPr/>
          <p:nvPr/>
        </p:nvSpPr>
        <p:spPr>
          <a:xfrm rot="5400000">
            <a:off x="7693334" y="4872637"/>
            <a:ext cx="685106" cy="810448"/>
          </a:xfrm>
          <a:prstGeom prst="rightArrow">
            <a:avLst>
              <a:gd name="adj1" fmla="val 50000"/>
              <a:gd name="adj2" fmla="val 451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B93CC54-DFAC-4D77-A40E-606EFC54898F}"/>
              </a:ext>
            </a:extLst>
          </p:cNvPr>
          <p:cNvSpPr/>
          <p:nvPr/>
        </p:nvSpPr>
        <p:spPr>
          <a:xfrm rot="5400000">
            <a:off x="2995998" y="4873334"/>
            <a:ext cx="685105" cy="810448"/>
          </a:xfrm>
          <a:prstGeom prst="rightArrow">
            <a:avLst>
              <a:gd name="adj1" fmla="val 50000"/>
              <a:gd name="adj2" fmla="val 497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7DA4-0C51-4B55-86BB-E1052C0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questions can be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D42F-BA65-4AA0-B50B-2E0AD2C939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308EC-6828-4D59-910F-F0ECDE4A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1143000"/>
            <a:ext cx="5384800" cy="5349874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26038-DB0C-4103-A7E2-45B06AEA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01081"/>
            <a:ext cx="609600" cy="365125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9F87E7-2460-40EC-BB01-0778F2C2AD25}"/>
              </a:ext>
            </a:extLst>
          </p:cNvPr>
          <p:cNvGraphicFramePr>
            <a:graphicFrameLocks noGrp="1"/>
          </p:cNvGraphicFramePr>
          <p:nvPr/>
        </p:nvGraphicFramePr>
        <p:xfrm>
          <a:off x="1403391" y="2304827"/>
          <a:ext cx="3968338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PWY A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66800" y="1676400"/>
            <a:ext cx="4280379" cy="580900"/>
            <a:chOff x="1066800" y="1541692"/>
            <a:chExt cx="4280379" cy="5809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55003A1-4067-424D-8AFF-FB5C2239D81F}"/>
                </a:ext>
              </a:extLst>
            </p:cNvPr>
            <p:cNvSpPr/>
            <p:nvPr/>
          </p:nvSpPr>
          <p:spPr>
            <a:xfrm rot="16200000">
              <a:off x="2397929" y="1660469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B4FB6B0-ACD5-4BE2-A472-F65CA55C68C3}"/>
                </a:ext>
              </a:extLst>
            </p:cNvPr>
            <p:cNvSpPr/>
            <p:nvPr/>
          </p:nvSpPr>
          <p:spPr>
            <a:xfrm rot="16200000">
              <a:off x="4006956" y="777445"/>
              <a:ext cx="242046" cy="2438401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38817-9742-42A9-9598-09B49BE0CEAE}"/>
                </a:ext>
              </a:extLst>
            </p:cNvPr>
            <p:cNvSpPr txBox="1"/>
            <p:nvPr/>
          </p:nvSpPr>
          <p:spPr>
            <a:xfrm>
              <a:off x="2123951" y="1541692"/>
              <a:ext cx="915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u="sng" dirty="0">
                  <a:solidFill>
                    <a:srgbClr val="C00000"/>
                  </a:solidFill>
                </a:rPr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C6E216-8ABA-42D1-B1CC-910C3D475752}"/>
                </a:ext>
              </a:extLst>
            </p:cNvPr>
            <p:cNvSpPr txBox="1"/>
            <p:nvPr/>
          </p:nvSpPr>
          <p:spPr>
            <a:xfrm>
              <a:off x="3571636" y="1541692"/>
              <a:ext cx="1095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79D9E90-2DFC-48FB-98D7-A8BB778564A0}"/>
                </a:ext>
              </a:extLst>
            </p:cNvPr>
            <p:cNvSpPr/>
            <p:nvPr/>
          </p:nvSpPr>
          <p:spPr>
            <a:xfrm rot="16200000">
              <a:off x="165634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BAE3-84E9-4C97-8B8B-A0A61A0C47AC}"/>
                </a:ext>
              </a:extLst>
            </p:cNvPr>
            <p:cNvSpPr txBox="1"/>
            <p:nvPr/>
          </p:nvSpPr>
          <p:spPr>
            <a:xfrm>
              <a:off x="1066800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24747" y="1676400"/>
            <a:ext cx="3427253" cy="580900"/>
            <a:chOff x="6755193" y="1541692"/>
            <a:chExt cx="3427253" cy="580900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EA0B3EF-06F2-41AC-B6CD-A32DC5DBD012}"/>
                </a:ext>
              </a:extLst>
            </p:cNvPr>
            <p:cNvSpPr/>
            <p:nvPr/>
          </p:nvSpPr>
          <p:spPr>
            <a:xfrm rot="16200000">
              <a:off x="8828785" y="764007"/>
              <a:ext cx="212466" cy="2494856"/>
            </a:xfrm>
            <a:prstGeom prst="rightBrac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8F8DF0-1F38-4DEE-ACD8-F8B27BF887FF}"/>
                </a:ext>
              </a:extLst>
            </p:cNvPr>
            <p:cNvSpPr txBox="1"/>
            <p:nvPr/>
          </p:nvSpPr>
          <p:spPr>
            <a:xfrm>
              <a:off x="8395652" y="1541692"/>
              <a:ext cx="112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Variables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9D91F69-8D83-4CD3-ABE3-A291ABC1785B}"/>
                </a:ext>
              </a:extLst>
            </p:cNvPr>
            <p:cNvSpPr/>
            <p:nvPr/>
          </p:nvSpPr>
          <p:spPr>
            <a:xfrm rot="16200000">
              <a:off x="7181210" y="1665392"/>
              <a:ext cx="228600" cy="685800"/>
            </a:xfrm>
            <a:prstGeom prst="rightBrac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017C26-C064-4030-968C-F3DAC59BC266}"/>
                </a:ext>
              </a:extLst>
            </p:cNvPr>
            <p:cNvSpPr txBox="1"/>
            <p:nvPr/>
          </p:nvSpPr>
          <p:spPr>
            <a:xfrm>
              <a:off x="6755193" y="154169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Instances</a:t>
              </a: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F8838CF-6428-4A06-B07B-F84505C1837D}"/>
              </a:ext>
            </a:extLst>
          </p:cNvPr>
          <p:cNvGraphicFramePr>
            <a:graphicFrameLocks noGrp="1"/>
          </p:cNvGraphicFramePr>
          <p:nvPr/>
        </p:nvGraphicFramePr>
        <p:xfrm>
          <a:off x="6422164" y="2304827"/>
          <a:ext cx="3229835" cy="2699004"/>
        </p:xfrm>
        <a:graphic>
          <a:graphicData uri="http://schemas.openxmlformats.org/drawingml/2006/table">
            <a:tbl>
              <a:tblPr/>
              <a:tblGrid>
                <a:gridCol w="738503">
                  <a:extLst>
                    <a:ext uri="{9D8B030D-6E8A-4147-A177-3AD203B41FA5}">
                      <a16:colId xmlns:a16="http://schemas.microsoft.com/office/drawing/2014/main" val="3532043277"/>
                    </a:ext>
                  </a:extLst>
                </a:gridCol>
                <a:gridCol w="853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Gene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Expr 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Has domain A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Dev. Defect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Severe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..</a:t>
                      </a:r>
                    </a:p>
                  </a:txBody>
                  <a:tcPr marL="9031" marR="9031" marT="9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60189"/>
                  </a:ext>
                </a:extLst>
              </a:tr>
            </a:tbl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8F995-A90F-4B34-8257-728EBBF4AFBE}"/>
              </a:ext>
            </a:extLst>
          </p:cNvPr>
          <p:cNvSpPr/>
          <p:nvPr/>
        </p:nvSpPr>
        <p:spPr>
          <a:xfrm>
            <a:off x="10180292" y="2348843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Semi-</a:t>
            </a:r>
          </a:p>
          <a:p>
            <a:pPr algn="ctr"/>
            <a:r>
              <a:rPr lang="en-US" sz="2000" dirty="0"/>
              <a:t>supervised</a:t>
            </a:r>
          </a:p>
          <a:p>
            <a:pPr algn="ctr"/>
            <a:r>
              <a:rPr lang="en-US" sz="2000" dirty="0"/>
              <a:t>learning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6E438F-071D-4DD4-AD17-C4066CE692B3}"/>
              </a:ext>
            </a:extLst>
          </p:cNvPr>
          <p:cNvSpPr/>
          <p:nvPr/>
        </p:nvSpPr>
        <p:spPr>
          <a:xfrm>
            <a:off x="10180292" y="4008828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Reinforce-</a:t>
            </a:r>
            <a:r>
              <a:rPr lang="en-US" sz="2000" dirty="0" err="1"/>
              <a:t>ment</a:t>
            </a:r>
            <a:r>
              <a:rPr lang="en-US" sz="20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9052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3" grpId="0" animBg="1"/>
      <p:bldP spid="24" grpId="0" animBg="1"/>
      <p:bldP spid="3" grpId="0" build="p"/>
      <p:bldP spid="4" grpId="0" build="p"/>
      <p:bldP spid="25" grpId="0" animBg="1"/>
      <p:bldP spid="2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FC3E-DC9B-4707-91C9-5613CBFA63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 our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4DBE169-9BF3-442B-983E-77E38CD72A19}"/>
              </a:ext>
            </a:extLst>
          </p:cNvPr>
          <p:cNvSpPr/>
          <p:nvPr/>
        </p:nvSpPr>
        <p:spPr>
          <a:xfrm>
            <a:off x="3641221" y="1663285"/>
            <a:ext cx="21336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954FAAC5-9609-4600-9EF1-C73507D0121F}"/>
              </a:ext>
            </a:extLst>
          </p:cNvPr>
          <p:cNvSpPr/>
          <p:nvPr/>
        </p:nvSpPr>
        <p:spPr>
          <a:xfrm>
            <a:off x="5851021" y="1673641"/>
            <a:ext cx="21336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Identify what kinds of problems that can be solved with ML 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DEC985E2-420F-45A7-818E-E5ECAEC54152}"/>
              </a:ext>
            </a:extLst>
          </p:cNvPr>
          <p:cNvSpPr/>
          <p:nvPr/>
        </p:nvSpPr>
        <p:spPr>
          <a:xfrm>
            <a:off x="3635701" y="4009104"/>
            <a:ext cx="21336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02FCF7C9-ED89-42F1-B25F-9E42237A7064}"/>
              </a:ext>
            </a:extLst>
          </p:cNvPr>
          <p:cNvSpPr/>
          <p:nvPr/>
        </p:nvSpPr>
        <p:spPr>
          <a:xfrm>
            <a:off x="5867400" y="4038600"/>
            <a:ext cx="2133600" cy="2282455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5709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561635" y="2373501"/>
            <a:ext cx="5788118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>
            <a:off x="8732315" y="3364209"/>
            <a:ext cx="479220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2641939" y="4276955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4304835" y="4260083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997174" y="2996974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7425953" y="3025464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5527842" y="2996974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3660072" y="3355773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35" y="3070435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95033" y="3047705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7190740" y="3355773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9220200" y="299958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8595029" y="3079959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8318608" y="44589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8388" y="2454195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3137942" cy="5349875"/>
          </a:xfrm>
        </p:spPr>
        <p:txBody>
          <a:bodyPr/>
          <a:lstStyle/>
          <a:p>
            <a:r>
              <a:rPr lang="en-US" dirty="0"/>
              <a:t>What songs do you like?</a:t>
            </a:r>
          </a:p>
        </p:txBody>
      </p:sp>
      <p:pic>
        <p:nvPicPr>
          <p:cNvPr id="25" name="Picture 10" descr="http://cont-dc6-1.pandora.com/images/public/amz/0/2/1/1/098787091120_500W_500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1" y="1166443"/>
            <a:ext cx="1137492" cy="11374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823741" y="230498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Mogwai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15642" y="2304980"/>
            <a:ext cx="153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American</a:t>
            </a:r>
          </a:p>
          <a:p>
            <a:r>
              <a:rPr lang="en-US" sz="1600" b="1" dirty="0"/>
              <a:t>dollar</a:t>
            </a:r>
          </a:p>
        </p:txBody>
      </p:sp>
      <p:pic>
        <p:nvPicPr>
          <p:cNvPr id="29" name="Picture 15" descr="http://cont-dc6-1.pandora.com/images/public/amz/1/3/4/5/884501255431_500W_500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141" y="1166445"/>
            <a:ext cx="1123950" cy="1123951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4B2F9C-5729-4B38-AB95-DAB74D34718B}"/>
              </a:ext>
            </a:extLst>
          </p:cNvPr>
          <p:cNvGrpSpPr/>
          <p:nvPr/>
        </p:nvGrpSpPr>
        <p:grpSpPr>
          <a:xfrm>
            <a:off x="9999464" y="1185473"/>
            <a:ext cx="1265379" cy="1462526"/>
            <a:chOff x="9999464" y="1185473"/>
            <a:chExt cx="1265379" cy="1462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BE2E91-C9B8-4906-9A61-B2CEF70D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663" y="1185473"/>
              <a:ext cx="1189180" cy="109943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999464" y="2309445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Sick Llama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862342" y="2304980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 love you but I have</a:t>
            </a:r>
          </a:p>
          <a:p>
            <a:r>
              <a:rPr lang="en-US" sz="1600" b="1" dirty="0"/>
              <a:t>chosen darkness</a:t>
            </a:r>
          </a:p>
        </p:txBody>
      </p:sp>
      <p:pic>
        <p:nvPicPr>
          <p:cNvPr id="32" name="Picture 18" descr="http://cont-1.p-cdn.com/images/public/amz/2/2/3/2/656605012322_500W_500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8541" y="1166445"/>
            <a:ext cx="1123950" cy="1123951"/>
          </a:xfrm>
          <a:prstGeom prst="rect">
            <a:avLst/>
          </a:prstGeom>
          <a:noFill/>
        </p:spPr>
      </p:pic>
      <p:graphicFrame>
        <p:nvGraphicFramePr>
          <p:cNvPr id="37" name="Content Placeholder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11559"/>
              </p:ext>
            </p:extLst>
          </p:nvPr>
        </p:nvGraphicFramePr>
        <p:xfrm>
          <a:off x="1247904" y="3200400"/>
          <a:ext cx="10334495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007">
                  <a:extLst>
                    <a:ext uri="{9D8B030D-6E8A-4147-A177-3AD203B41FA5}">
                      <a16:colId xmlns:a16="http://schemas.microsoft.com/office/drawing/2014/main" val="182516624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Like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Mellow</a:t>
                      </a:r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rock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Instrumental arrangement</a:t>
                      </a:r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Minor key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Nu-disco qualities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</a:t>
                      </a: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mental noise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23"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255863" y="64124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Labels</a:t>
            </a:r>
          </a:p>
        </p:txBody>
      </p:sp>
      <p:sp>
        <p:nvSpPr>
          <p:cNvPr id="46" name="Left Brace 45"/>
          <p:cNvSpPr/>
          <p:nvPr/>
        </p:nvSpPr>
        <p:spPr>
          <a:xfrm rot="16200000">
            <a:off x="2640854" y="5804844"/>
            <a:ext cx="120257" cy="1050403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39624" y="6412468"/>
            <a:ext cx="31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Features (1=True, 0=False)</a:t>
            </a:r>
          </a:p>
        </p:txBody>
      </p:sp>
      <p:sp>
        <p:nvSpPr>
          <p:cNvPr id="61" name="Left Brace 60"/>
          <p:cNvSpPr/>
          <p:nvPr/>
        </p:nvSpPr>
        <p:spPr>
          <a:xfrm rot="16200000">
            <a:off x="7358206" y="2190875"/>
            <a:ext cx="160918" cy="8287468"/>
          </a:xfrm>
          <a:prstGeom prst="leftBrac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6F24AD-82CC-4DD7-A647-293160AFD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18" y="1079301"/>
            <a:ext cx="768435" cy="55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B4E354-7A9E-421D-80AE-B62109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656" y="1090243"/>
            <a:ext cx="768435" cy="558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A59F59-CBE0-4BD5-8E99-C8E2039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784" y="1086486"/>
            <a:ext cx="768435" cy="558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50F9D-3C52-40FB-9B58-62E6D640C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861" y="1086486"/>
            <a:ext cx="608539" cy="5588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020FAC5-6AAE-4608-90B7-C337891DEAE5}"/>
              </a:ext>
            </a:extLst>
          </p:cNvPr>
          <p:cNvSpPr txBox="1"/>
          <p:nvPr/>
        </p:nvSpPr>
        <p:spPr>
          <a:xfrm>
            <a:off x="961698" y="640093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Instances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0D9D6E40-553C-4E54-911B-6DD206398E15}"/>
              </a:ext>
            </a:extLst>
          </p:cNvPr>
          <p:cNvSpPr/>
          <p:nvPr/>
        </p:nvSpPr>
        <p:spPr>
          <a:xfrm rot="16200000">
            <a:off x="1611578" y="5892562"/>
            <a:ext cx="120257" cy="874965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63E1D-3B92-4F1C-9C3F-7507977903BC}"/>
              </a:ext>
            </a:extLst>
          </p:cNvPr>
          <p:cNvGrpSpPr/>
          <p:nvPr/>
        </p:nvGrpSpPr>
        <p:grpSpPr>
          <a:xfrm>
            <a:off x="587566" y="1066800"/>
            <a:ext cx="3137941" cy="2010824"/>
            <a:chOff x="1083158" y="3177026"/>
            <a:chExt cx="3137941" cy="201082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272594A-D335-4FC7-9F5E-965C5D8F6939}"/>
                </a:ext>
              </a:extLst>
            </p:cNvPr>
            <p:cNvSpPr/>
            <p:nvPr/>
          </p:nvSpPr>
          <p:spPr>
            <a:xfrm>
              <a:off x="1083158" y="3177026"/>
              <a:ext cx="3137941" cy="2010824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Task:</a:t>
              </a:r>
              <a:r>
                <a:rPr lang="en-US" sz="2000" dirty="0">
                  <a:solidFill>
                    <a:schemeClr val="tx1"/>
                  </a:solidFill>
                </a:rPr>
                <a:t> Figure out what songs you like so you keep coming back for more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64688-F235-4BEB-878F-BB500CD6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496" y="3261396"/>
              <a:ext cx="1862712" cy="624804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3171449" y="3174635"/>
            <a:ext cx="1214398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4330884" y="3178875"/>
            <a:ext cx="1708740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6039623" y="3178875"/>
            <a:ext cx="13091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7310705" y="3178875"/>
            <a:ext cx="1376095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8686800" y="3157796"/>
            <a:ext cx="1452294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C7927E-7F37-4BDD-86E5-B4404381B198}"/>
              </a:ext>
            </a:extLst>
          </p:cNvPr>
          <p:cNvSpPr/>
          <p:nvPr/>
        </p:nvSpPr>
        <p:spPr>
          <a:xfrm>
            <a:off x="10058400" y="3171223"/>
            <a:ext cx="1800313" cy="304382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9" grpId="0"/>
      <p:bldP spid="46" grpId="0" animBg="1"/>
      <p:bldP spid="56" grpId="0"/>
      <p:bldP spid="61" grpId="0" animBg="1"/>
      <p:bldP spid="43" grpId="0"/>
      <p:bldP spid="44" grpId="0" animBg="1"/>
      <p:bldP spid="33" grpId="0" animBg="1"/>
      <p:bldP spid="34" grpId="0" animBg="1"/>
      <p:bldP spid="35" grpId="0" animBg="1"/>
      <p:bldP spid="36" grpId="0" animBg="1"/>
      <p:bldP spid="45" grpId="0" animBg="1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42313</TotalTime>
  <Words>6497</Words>
  <Application>Microsoft Office PowerPoint</Application>
  <PresentationFormat>Widescreen</PresentationFormat>
  <Paragraphs>2909</Paragraphs>
  <Slides>72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How Machine Learning  can be used to solve  plant biology problems</vt:lpstr>
      <vt:lpstr>Logistics</vt:lpstr>
      <vt:lpstr>Goals of this workshop</vt:lpstr>
      <vt:lpstr>Workshop schedule (this is optimistic…)</vt:lpstr>
      <vt:lpstr>PowerPoint Presentation</vt:lpstr>
      <vt:lpstr>Why ML</vt:lpstr>
      <vt:lpstr>Why ML</vt:lpstr>
      <vt:lpstr>What is ML</vt:lpstr>
      <vt:lpstr>What is ML</vt:lpstr>
      <vt:lpstr>What is ML: from Spotify to Biology</vt:lpstr>
      <vt:lpstr>What kinds of questions can be addressed</vt:lpstr>
      <vt:lpstr>What kinds of questions can be addressed</vt:lpstr>
      <vt:lpstr>PowerPoint Presentation</vt:lpstr>
      <vt:lpstr>How does ML work</vt:lpstr>
      <vt:lpstr>How does ML work</vt:lpstr>
      <vt:lpstr>PowerPoint Presentation</vt:lpstr>
      <vt:lpstr>What is your question?</vt:lpstr>
      <vt:lpstr>What is your question?</vt:lpstr>
      <vt:lpstr>PowerPoint Presentation</vt:lpstr>
      <vt:lpstr>Step 2: Data collection/processing</vt:lpstr>
      <vt:lpstr>Switching to Jupyter notebook</vt:lpstr>
      <vt:lpstr>ML workflow: recap</vt:lpstr>
      <vt:lpstr>Discussion</vt:lpstr>
      <vt:lpstr>Building ML models</vt:lpstr>
      <vt:lpstr>Limitations of ML</vt:lpstr>
      <vt:lpstr>Resources</vt:lpstr>
      <vt:lpstr>Thanks for coming…</vt:lpstr>
      <vt:lpstr>SPARE SLIDES</vt:lpstr>
      <vt:lpstr>Why ML</vt:lpstr>
      <vt:lpstr>Why ML</vt:lpstr>
      <vt:lpstr>Why ML</vt:lpstr>
      <vt:lpstr>Why ML</vt:lpstr>
      <vt:lpstr>Goals of this workshop</vt:lpstr>
      <vt:lpstr>Step 1: Identifying problems</vt:lpstr>
      <vt:lpstr>What kinds of questions: example 1</vt:lpstr>
      <vt:lpstr>What kinds of questions: example 2</vt:lpstr>
      <vt:lpstr>What kinds of questions: example 3</vt:lpstr>
      <vt:lpstr>Step 2 Data collection/cleaning</vt:lpstr>
      <vt:lpstr>Step 2: Data collection/processing</vt:lpstr>
      <vt:lpstr>Step 2: Data collection/processing</vt:lpstr>
      <vt:lpstr>Step 3 Feature engineering</vt:lpstr>
      <vt:lpstr>Step 2: Data collection /processing</vt:lpstr>
      <vt:lpstr>PowerPoint Presentation</vt:lpstr>
      <vt:lpstr>Step 3: Feature engineering</vt:lpstr>
      <vt:lpstr>Step 3: Feature engineering</vt:lpstr>
      <vt:lpstr>Step 3: Feature engineering</vt:lpstr>
      <vt:lpstr>Step 3: Feature engineering</vt:lpstr>
      <vt:lpstr>Step 4 Model/algorithm selection</vt:lpstr>
      <vt:lpstr>PowerPoint Presentation</vt:lpstr>
      <vt:lpstr>Step 4: Model/algorithm selection</vt:lpstr>
      <vt:lpstr>PowerPoint Presentation</vt:lpstr>
      <vt:lpstr>Step 4: Model/algorithm selection</vt:lpstr>
      <vt:lpstr>Step 4: Model/algorithm selection</vt:lpstr>
      <vt:lpstr>Step 4: Model/algorithm selection</vt:lpstr>
      <vt:lpstr>Step 4b: Model evaluation</vt:lpstr>
      <vt:lpstr>Step 5 Model application/interpretation</vt:lpstr>
      <vt:lpstr>PowerPoint Presentation</vt:lpstr>
      <vt:lpstr>Step 5: Model application/interpretation</vt:lpstr>
      <vt:lpstr>Discussion 2</vt:lpstr>
      <vt:lpstr>Step 5: model application/interpretation</vt:lpstr>
      <vt:lpstr>Spare</vt:lpstr>
      <vt:lpstr>Step 3.5: Splitting data into training and testing</vt:lpstr>
      <vt:lpstr>Step 3.5: Splitting data into training and testing</vt:lpstr>
      <vt:lpstr>Step 4: Model/algorithm selection</vt:lpstr>
      <vt:lpstr>What kinds of questions can be addressed</vt:lpstr>
      <vt:lpstr>How does ML work</vt:lpstr>
      <vt:lpstr>What kinds of questions can be addressed</vt:lpstr>
      <vt:lpstr>Step 4: Model/algorithm selection</vt:lpstr>
      <vt:lpstr>Step 4b: Model evaluation</vt:lpstr>
      <vt:lpstr>Step 5: Model application/interpretation</vt:lpstr>
      <vt:lpstr>What kinds of questions can be addressed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2068</cp:revision>
  <cp:lastPrinted>2012-10-21T07:50:44Z</cp:lastPrinted>
  <dcterms:created xsi:type="dcterms:W3CDTF">2008-09-03T02:14:15Z</dcterms:created>
  <dcterms:modified xsi:type="dcterms:W3CDTF">2020-07-29T18:46:55Z</dcterms:modified>
</cp:coreProperties>
</file>